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6" r:id="rId3"/>
    <p:sldId id="259" r:id="rId4"/>
    <p:sldId id="260" r:id="rId5"/>
    <p:sldId id="261" r:id="rId6"/>
    <p:sldId id="262" r:id="rId7"/>
    <p:sldId id="25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BF639-B894-438C-8A49-B718DC7920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836ED38-1C15-4715-A2E4-68995894C2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1BEDD64-A8B5-402E-9E5E-23ABC215618C}"/>
              </a:ext>
            </a:extLst>
          </p:cNvPr>
          <p:cNvSpPr>
            <a:spLocks noGrp="1"/>
          </p:cNvSpPr>
          <p:nvPr>
            <p:ph type="dt" sz="half" idx="10"/>
          </p:nvPr>
        </p:nvSpPr>
        <p:spPr/>
        <p:txBody>
          <a:bodyPr/>
          <a:lstStyle/>
          <a:p>
            <a:fld id="{FDE5EAAB-FF82-4BF8-B131-3E5AFAD6A523}" type="datetimeFigureOut">
              <a:rPr lang="en-US" smtClean="0"/>
              <a:t>4/13/2020</a:t>
            </a:fld>
            <a:endParaRPr lang="en-US"/>
          </a:p>
        </p:txBody>
      </p:sp>
      <p:sp>
        <p:nvSpPr>
          <p:cNvPr id="5" name="Footer Placeholder 4">
            <a:extLst>
              <a:ext uri="{FF2B5EF4-FFF2-40B4-BE49-F238E27FC236}">
                <a16:creationId xmlns:a16="http://schemas.microsoft.com/office/drawing/2014/main" id="{224BE8E6-CD01-4A90-916C-9C88FF2D51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A54207-99B3-492A-96E1-2F1500365CF1}"/>
              </a:ext>
            </a:extLst>
          </p:cNvPr>
          <p:cNvSpPr>
            <a:spLocks noGrp="1"/>
          </p:cNvSpPr>
          <p:nvPr>
            <p:ph type="sldNum" sz="quarter" idx="12"/>
          </p:nvPr>
        </p:nvSpPr>
        <p:spPr/>
        <p:txBody>
          <a:bodyPr/>
          <a:lstStyle/>
          <a:p>
            <a:fld id="{E8DB1D15-BB0B-43D8-8853-ECA1F4FD39E5}" type="slidenum">
              <a:rPr lang="en-US" smtClean="0"/>
              <a:t>‹#›</a:t>
            </a:fld>
            <a:endParaRPr lang="en-US"/>
          </a:p>
        </p:txBody>
      </p:sp>
    </p:spTree>
    <p:extLst>
      <p:ext uri="{BB962C8B-B14F-4D97-AF65-F5344CB8AC3E}">
        <p14:creationId xmlns:p14="http://schemas.microsoft.com/office/powerpoint/2010/main" val="2137725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7D2CC-4C20-4AA6-B4E6-C03181E806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08E7732-CA21-4B5D-9D29-FE99F70F708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F3F1E4-9D2D-4C7B-96B7-4701448C329E}"/>
              </a:ext>
            </a:extLst>
          </p:cNvPr>
          <p:cNvSpPr>
            <a:spLocks noGrp="1"/>
          </p:cNvSpPr>
          <p:nvPr>
            <p:ph type="dt" sz="half" idx="10"/>
          </p:nvPr>
        </p:nvSpPr>
        <p:spPr/>
        <p:txBody>
          <a:bodyPr/>
          <a:lstStyle/>
          <a:p>
            <a:fld id="{FDE5EAAB-FF82-4BF8-B131-3E5AFAD6A523}" type="datetimeFigureOut">
              <a:rPr lang="en-US" smtClean="0"/>
              <a:t>4/13/2020</a:t>
            </a:fld>
            <a:endParaRPr lang="en-US"/>
          </a:p>
        </p:txBody>
      </p:sp>
      <p:sp>
        <p:nvSpPr>
          <p:cNvPr id="5" name="Footer Placeholder 4">
            <a:extLst>
              <a:ext uri="{FF2B5EF4-FFF2-40B4-BE49-F238E27FC236}">
                <a16:creationId xmlns:a16="http://schemas.microsoft.com/office/drawing/2014/main" id="{9C996FA4-0002-470A-9963-5096EEFC7D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A691DA-51DF-47FC-BAF4-5AD971D328AC}"/>
              </a:ext>
            </a:extLst>
          </p:cNvPr>
          <p:cNvSpPr>
            <a:spLocks noGrp="1"/>
          </p:cNvSpPr>
          <p:nvPr>
            <p:ph type="sldNum" sz="quarter" idx="12"/>
          </p:nvPr>
        </p:nvSpPr>
        <p:spPr/>
        <p:txBody>
          <a:bodyPr/>
          <a:lstStyle/>
          <a:p>
            <a:fld id="{E8DB1D15-BB0B-43D8-8853-ECA1F4FD39E5}" type="slidenum">
              <a:rPr lang="en-US" smtClean="0"/>
              <a:t>‹#›</a:t>
            </a:fld>
            <a:endParaRPr lang="en-US"/>
          </a:p>
        </p:txBody>
      </p:sp>
    </p:spTree>
    <p:extLst>
      <p:ext uri="{BB962C8B-B14F-4D97-AF65-F5344CB8AC3E}">
        <p14:creationId xmlns:p14="http://schemas.microsoft.com/office/powerpoint/2010/main" val="3564334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06221EB-215A-45E5-81CE-2FD2D77813D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421E1A-438E-440E-90F8-A7290D0978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A9C433-4C8B-4AD4-B132-A2B4F2B76878}"/>
              </a:ext>
            </a:extLst>
          </p:cNvPr>
          <p:cNvSpPr>
            <a:spLocks noGrp="1"/>
          </p:cNvSpPr>
          <p:nvPr>
            <p:ph type="dt" sz="half" idx="10"/>
          </p:nvPr>
        </p:nvSpPr>
        <p:spPr/>
        <p:txBody>
          <a:bodyPr/>
          <a:lstStyle/>
          <a:p>
            <a:fld id="{FDE5EAAB-FF82-4BF8-B131-3E5AFAD6A523}" type="datetimeFigureOut">
              <a:rPr lang="en-US" smtClean="0"/>
              <a:t>4/13/2020</a:t>
            </a:fld>
            <a:endParaRPr lang="en-US"/>
          </a:p>
        </p:txBody>
      </p:sp>
      <p:sp>
        <p:nvSpPr>
          <p:cNvPr id="5" name="Footer Placeholder 4">
            <a:extLst>
              <a:ext uri="{FF2B5EF4-FFF2-40B4-BE49-F238E27FC236}">
                <a16:creationId xmlns:a16="http://schemas.microsoft.com/office/drawing/2014/main" id="{FE7B8E05-74E5-4892-8197-2B7351C702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2D214A-09DC-4A70-ADD0-62705ADDB3B4}"/>
              </a:ext>
            </a:extLst>
          </p:cNvPr>
          <p:cNvSpPr>
            <a:spLocks noGrp="1"/>
          </p:cNvSpPr>
          <p:nvPr>
            <p:ph type="sldNum" sz="quarter" idx="12"/>
          </p:nvPr>
        </p:nvSpPr>
        <p:spPr/>
        <p:txBody>
          <a:bodyPr/>
          <a:lstStyle/>
          <a:p>
            <a:fld id="{E8DB1D15-BB0B-43D8-8853-ECA1F4FD39E5}" type="slidenum">
              <a:rPr lang="en-US" smtClean="0"/>
              <a:t>‹#›</a:t>
            </a:fld>
            <a:endParaRPr lang="en-US"/>
          </a:p>
        </p:txBody>
      </p:sp>
    </p:spTree>
    <p:extLst>
      <p:ext uri="{BB962C8B-B14F-4D97-AF65-F5344CB8AC3E}">
        <p14:creationId xmlns:p14="http://schemas.microsoft.com/office/powerpoint/2010/main" val="2269920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0F8B8-ACE6-4AE9-8375-96322B2DF7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9B2D1A-51FF-4F01-B54A-FFAE8AF4227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A75325-784A-4DE5-B0B8-A8356C5A88D9}"/>
              </a:ext>
            </a:extLst>
          </p:cNvPr>
          <p:cNvSpPr>
            <a:spLocks noGrp="1"/>
          </p:cNvSpPr>
          <p:nvPr>
            <p:ph type="dt" sz="half" idx="10"/>
          </p:nvPr>
        </p:nvSpPr>
        <p:spPr/>
        <p:txBody>
          <a:bodyPr/>
          <a:lstStyle/>
          <a:p>
            <a:fld id="{FDE5EAAB-FF82-4BF8-B131-3E5AFAD6A523}" type="datetimeFigureOut">
              <a:rPr lang="en-US" smtClean="0"/>
              <a:t>4/13/2020</a:t>
            </a:fld>
            <a:endParaRPr lang="en-US"/>
          </a:p>
        </p:txBody>
      </p:sp>
      <p:sp>
        <p:nvSpPr>
          <p:cNvPr id="5" name="Footer Placeholder 4">
            <a:extLst>
              <a:ext uri="{FF2B5EF4-FFF2-40B4-BE49-F238E27FC236}">
                <a16:creationId xmlns:a16="http://schemas.microsoft.com/office/drawing/2014/main" id="{B49B6FD2-5618-4433-A989-836A9208D0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E4046B-4C1E-465C-83F0-AD93A82D5370}"/>
              </a:ext>
            </a:extLst>
          </p:cNvPr>
          <p:cNvSpPr>
            <a:spLocks noGrp="1"/>
          </p:cNvSpPr>
          <p:nvPr>
            <p:ph type="sldNum" sz="quarter" idx="12"/>
          </p:nvPr>
        </p:nvSpPr>
        <p:spPr/>
        <p:txBody>
          <a:bodyPr/>
          <a:lstStyle/>
          <a:p>
            <a:fld id="{E8DB1D15-BB0B-43D8-8853-ECA1F4FD39E5}" type="slidenum">
              <a:rPr lang="en-US" smtClean="0"/>
              <a:t>‹#›</a:t>
            </a:fld>
            <a:endParaRPr lang="en-US"/>
          </a:p>
        </p:txBody>
      </p:sp>
    </p:spTree>
    <p:extLst>
      <p:ext uri="{BB962C8B-B14F-4D97-AF65-F5344CB8AC3E}">
        <p14:creationId xmlns:p14="http://schemas.microsoft.com/office/powerpoint/2010/main" val="1476939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E2AFE-9331-4F05-8C94-10CDED03332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7ED0EBE-0B2C-4B19-A0A7-69AE85C4B1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0B0C5A-7361-4916-BD33-7098E64A9CEF}"/>
              </a:ext>
            </a:extLst>
          </p:cNvPr>
          <p:cNvSpPr>
            <a:spLocks noGrp="1"/>
          </p:cNvSpPr>
          <p:nvPr>
            <p:ph type="dt" sz="half" idx="10"/>
          </p:nvPr>
        </p:nvSpPr>
        <p:spPr/>
        <p:txBody>
          <a:bodyPr/>
          <a:lstStyle/>
          <a:p>
            <a:fld id="{FDE5EAAB-FF82-4BF8-B131-3E5AFAD6A523}" type="datetimeFigureOut">
              <a:rPr lang="en-US" smtClean="0"/>
              <a:t>4/13/2020</a:t>
            </a:fld>
            <a:endParaRPr lang="en-US"/>
          </a:p>
        </p:txBody>
      </p:sp>
      <p:sp>
        <p:nvSpPr>
          <p:cNvPr id="5" name="Footer Placeholder 4">
            <a:extLst>
              <a:ext uri="{FF2B5EF4-FFF2-40B4-BE49-F238E27FC236}">
                <a16:creationId xmlns:a16="http://schemas.microsoft.com/office/drawing/2014/main" id="{A9591A29-4710-4251-B7E0-CB1F3C34EC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8AB9DB-2D75-4F98-93C3-DCCE437D0801}"/>
              </a:ext>
            </a:extLst>
          </p:cNvPr>
          <p:cNvSpPr>
            <a:spLocks noGrp="1"/>
          </p:cNvSpPr>
          <p:nvPr>
            <p:ph type="sldNum" sz="quarter" idx="12"/>
          </p:nvPr>
        </p:nvSpPr>
        <p:spPr/>
        <p:txBody>
          <a:bodyPr/>
          <a:lstStyle/>
          <a:p>
            <a:fld id="{E8DB1D15-BB0B-43D8-8853-ECA1F4FD39E5}" type="slidenum">
              <a:rPr lang="en-US" smtClean="0"/>
              <a:t>‹#›</a:t>
            </a:fld>
            <a:endParaRPr lang="en-US"/>
          </a:p>
        </p:txBody>
      </p:sp>
    </p:spTree>
    <p:extLst>
      <p:ext uri="{BB962C8B-B14F-4D97-AF65-F5344CB8AC3E}">
        <p14:creationId xmlns:p14="http://schemas.microsoft.com/office/powerpoint/2010/main" val="2310354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2DEBD-2EEE-4539-BDAB-F1B0C714E7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B5D69E-688B-4F1A-96D3-410F8FC125A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6D2AB9-786F-4622-86E4-DF832282152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52CC9E-D7E5-42F4-B4D2-8340384A4416}"/>
              </a:ext>
            </a:extLst>
          </p:cNvPr>
          <p:cNvSpPr>
            <a:spLocks noGrp="1"/>
          </p:cNvSpPr>
          <p:nvPr>
            <p:ph type="dt" sz="half" idx="10"/>
          </p:nvPr>
        </p:nvSpPr>
        <p:spPr/>
        <p:txBody>
          <a:bodyPr/>
          <a:lstStyle/>
          <a:p>
            <a:fld id="{FDE5EAAB-FF82-4BF8-B131-3E5AFAD6A523}" type="datetimeFigureOut">
              <a:rPr lang="en-US" smtClean="0"/>
              <a:t>4/13/2020</a:t>
            </a:fld>
            <a:endParaRPr lang="en-US"/>
          </a:p>
        </p:txBody>
      </p:sp>
      <p:sp>
        <p:nvSpPr>
          <p:cNvPr id="6" name="Footer Placeholder 5">
            <a:extLst>
              <a:ext uri="{FF2B5EF4-FFF2-40B4-BE49-F238E27FC236}">
                <a16:creationId xmlns:a16="http://schemas.microsoft.com/office/drawing/2014/main" id="{E634AC7F-F276-4E7A-A9BE-0689115712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244108-4E99-43BE-8A6A-926ED68D083C}"/>
              </a:ext>
            </a:extLst>
          </p:cNvPr>
          <p:cNvSpPr>
            <a:spLocks noGrp="1"/>
          </p:cNvSpPr>
          <p:nvPr>
            <p:ph type="sldNum" sz="quarter" idx="12"/>
          </p:nvPr>
        </p:nvSpPr>
        <p:spPr/>
        <p:txBody>
          <a:bodyPr/>
          <a:lstStyle/>
          <a:p>
            <a:fld id="{E8DB1D15-BB0B-43D8-8853-ECA1F4FD39E5}" type="slidenum">
              <a:rPr lang="en-US" smtClean="0"/>
              <a:t>‹#›</a:t>
            </a:fld>
            <a:endParaRPr lang="en-US"/>
          </a:p>
        </p:txBody>
      </p:sp>
    </p:spTree>
    <p:extLst>
      <p:ext uri="{BB962C8B-B14F-4D97-AF65-F5344CB8AC3E}">
        <p14:creationId xmlns:p14="http://schemas.microsoft.com/office/powerpoint/2010/main" val="6072154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E03AF-BE28-4C7F-89A8-959D8C10293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BEF1A4-3193-4475-9A43-5FAC1E9C95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6B70414-C24A-4D78-801A-B82136880DE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CD58FA0-9214-4E30-821D-A80A6D05E0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FD6A8F8-56EC-4DC4-9401-A187F57E5C8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FA3C7D2-0CC3-4758-913B-4E5D7B667CC0}"/>
              </a:ext>
            </a:extLst>
          </p:cNvPr>
          <p:cNvSpPr>
            <a:spLocks noGrp="1"/>
          </p:cNvSpPr>
          <p:nvPr>
            <p:ph type="dt" sz="half" idx="10"/>
          </p:nvPr>
        </p:nvSpPr>
        <p:spPr/>
        <p:txBody>
          <a:bodyPr/>
          <a:lstStyle/>
          <a:p>
            <a:fld id="{FDE5EAAB-FF82-4BF8-B131-3E5AFAD6A523}" type="datetimeFigureOut">
              <a:rPr lang="en-US" smtClean="0"/>
              <a:t>4/13/2020</a:t>
            </a:fld>
            <a:endParaRPr lang="en-US"/>
          </a:p>
        </p:txBody>
      </p:sp>
      <p:sp>
        <p:nvSpPr>
          <p:cNvPr id="8" name="Footer Placeholder 7">
            <a:extLst>
              <a:ext uri="{FF2B5EF4-FFF2-40B4-BE49-F238E27FC236}">
                <a16:creationId xmlns:a16="http://schemas.microsoft.com/office/drawing/2014/main" id="{9A01F292-0CE8-4939-9183-BCFE64090F3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F61BE30-F9D9-4A89-ABAC-BBD3C5A06817}"/>
              </a:ext>
            </a:extLst>
          </p:cNvPr>
          <p:cNvSpPr>
            <a:spLocks noGrp="1"/>
          </p:cNvSpPr>
          <p:nvPr>
            <p:ph type="sldNum" sz="quarter" idx="12"/>
          </p:nvPr>
        </p:nvSpPr>
        <p:spPr/>
        <p:txBody>
          <a:bodyPr/>
          <a:lstStyle/>
          <a:p>
            <a:fld id="{E8DB1D15-BB0B-43D8-8853-ECA1F4FD39E5}" type="slidenum">
              <a:rPr lang="en-US" smtClean="0"/>
              <a:t>‹#›</a:t>
            </a:fld>
            <a:endParaRPr lang="en-US"/>
          </a:p>
        </p:txBody>
      </p:sp>
    </p:spTree>
    <p:extLst>
      <p:ext uri="{BB962C8B-B14F-4D97-AF65-F5344CB8AC3E}">
        <p14:creationId xmlns:p14="http://schemas.microsoft.com/office/powerpoint/2010/main" val="358177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7306D-48F7-41D9-93A2-F1B07456F6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0EC98EC-F07A-494F-8D6C-9134503DE08C}"/>
              </a:ext>
            </a:extLst>
          </p:cNvPr>
          <p:cNvSpPr>
            <a:spLocks noGrp="1"/>
          </p:cNvSpPr>
          <p:nvPr>
            <p:ph type="dt" sz="half" idx="10"/>
          </p:nvPr>
        </p:nvSpPr>
        <p:spPr/>
        <p:txBody>
          <a:bodyPr/>
          <a:lstStyle/>
          <a:p>
            <a:fld id="{FDE5EAAB-FF82-4BF8-B131-3E5AFAD6A523}" type="datetimeFigureOut">
              <a:rPr lang="en-US" smtClean="0"/>
              <a:t>4/13/2020</a:t>
            </a:fld>
            <a:endParaRPr lang="en-US"/>
          </a:p>
        </p:txBody>
      </p:sp>
      <p:sp>
        <p:nvSpPr>
          <p:cNvPr id="4" name="Footer Placeholder 3">
            <a:extLst>
              <a:ext uri="{FF2B5EF4-FFF2-40B4-BE49-F238E27FC236}">
                <a16:creationId xmlns:a16="http://schemas.microsoft.com/office/drawing/2014/main" id="{61570F86-B5E6-46F7-BB6B-3BB6A432E76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74D819E-5CAB-4659-9603-3C5E0724E927}"/>
              </a:ext>
            </a:extLst>
          </p:cNvPr>
          <p:cNvSpPr>
            <a:spLocks noGrp="1"/>
          </p:cNvSpPr>
          <p:nvPr>
            <p:ph type="sldNum" sz="quarter" idx="12"/>
          </p:nvPr>
        </p:nvSpPr>
        <p:spPr/>
        <p:txBody>
          <a:bodyPr/>
          <a:lstStyle/>
          <a:p>
            <a:fld id="{E8DB1D15-BB0B-43D8-8853-ECA1F4FD39E5}" type="slidenum">
              <a:rPr lang="en-US" smtClean="0"/>
              <a:t>‹#›</a:t>
            </a:fld>
            <a:endParaRPr lang="en-US"/>
          </a:p>
        </p:txBody>
      </p:sp>
    </p:spTree>
    <p:extLst>
      <p:ext uri="{BB962C8B-B14F-4D97-AF65-F5344CB8AC3E}">
        <p14:creationId xmlns:p14="http://schemas.microsoft.com/office/powerpoint/2010/main" val="2047962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25438C4-1A61-4C12-A537-210F58B2A8AF}"/>
              </a:ext>
            </a:extLst>
          </p:cNvPr>
          <p:cNvSpPr>
            <a:spLocks noGrp="1"/>
          </p:cNvSpPr>
          <p:nvPr>
            <p:ph type="dt" sz="half" idx="10"/>
          </p:nvPr>
        </p:nvSpPr>
        <p:spPr/>
        <p:txBody>
          <a:bodyPr/>
          <a:lstStyle/>
          <a:p>
            <a:fld id="{FDE5EAAB-FF82-4BF8-B131-3E5AFAD6A523}" type="datetimeFigureOut">
              <a:rPr lang="en-US" smtClean="0"/>
              <a:t>4/13/2020</a:t>
            </a:fld>
            <a:endParaRPr lang="en-US"/>
          </a:p>
        </p:txBody>
      </p:sp>
      <p:sp>
        <p:nvSpPr>
          <p:cNvPr id="3" name="Footer Placeholder 2">
            <a:extLst>
              <a:ext uri="{FF2B5EF4-FFF2-40B4-BE49-F238E27FC236}">
                <a16:creationId xmlns:a16="http://schemas.microsoft.com/office/drawing/2014/main" id="{DB3DCF22-E9A5-470B-B283-58142B413C2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E18AAA4-C329-4601-8EC3-C49A35FC9275}"/>
              </a:ext>
            </a:extLst>
          </p:cNvPr>
          <p:cNvSpPr>
            <a:spLocks noGrp="1"/>
          </p:cNvSpPr>
          <p:nvPr>
            <p:ph type="sldNum" sz="quarter" idx="12"/>
          </p:nvPr>
        </p:nvSpPr>
        <p:spPr/>
        <p:txBody>
          <a:bodyPr/>
          <a:lstStyle/>
          <a:p>
            <a:fld id="{E8DB1D15-BB0B-43D8-8853-ECA1F4FD39E5}" type="slidenum">
              <a:rPr lang="en-US" smtClean="0"/>
              <a:t>‹#›</a:t>
            </a:fld>
            <a:endParaRPr lang="en-US"/>
          </a:p>
        </p:txBody>
      </p:sp>
    </p:spTree>
    <p:extLst>
      <p:ext uri="{BB962C8B-B14F-4D97-AF65-F5344CB8AC3E}">
        <p14:creationId xmlns:p14="http://schemas.microsoft.com/office/powerpoint/2010/main" val="2330560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0422E-55F6-458B-813C-26391801CD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B00F0E6-BC5B-4B8E-AA7D-2FBB623898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B1B0D3-89BE-404E-A2A3-9A87100CD8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80415F-9D23-43BD-AC1D-E2F553CE7E3A}"/>
              </a:ext>
            </a:extLst>
          </p:cNvPr>
          <p:cNvSpPr>
            <a:spLocks noGrp="1"/>
          </p:cNvSpPr>
          <p:nvPr>
            <p:ph type="dt" sz="half" idx="10"/>
          </p:nvPr>
        </p:nvSpPr>
        <p:spPr/>
        <p:txBody>
          <a:bodyPr/>
          <a:lstStyle/>
          <a:p>
            <a:fld id="{FDE5EAAB-FF82-4BF8-B131-3E5AFAD6A523}" type="datetimeFigureOut">
              <a:rPr lang="en-US" smtClean="0"/>
              <a:t>4/13/2020</a:t>
            </a:fld>
            <a:endParaRPr lang="en-US"/>
          </a:p>
        </p:txBody>
      </p:sp>
      <p:sp>
        <p:nvSpPr>
          <p:cNvPr id="6" name="Footer Placeholder 5">
            <a:extLst>
              <a:ext uri="{FF2B5EF4-FFF2-40B4-BE49-F238E27FC236}">
                <a16:creationId xmlns:a16="http://schemas.microsoft.com/office/drawing/2014/main" id="{3C57C0B6-A8C5-47A8-94DF-29FC2BF03B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19A71C-5291-4DA3-80C9-063CD2276A38}"/>
              </a:ext>
            </a:extLst>
          </p:cNvPr>
          <p:cNvSpPr>
            <a:spLocks noGrp="1"/>
          </p:cNvSpPr>
          <p:nvPr>
            <p:ph type="sldNum" sz="quarter" idx="12"/>
          </p:nvPr>
        </p:nvSpPr>
        <p:spPr/>
        <p:txBody>
          <a:bodyPr/>
          <a:lstStyle/>
          <a:p>
            <a:fld id="{E8DB1D15-BB0B-43D8-8853-ECA1F4FD39E5}" type="slidenum">
              <a:rPr lang="en-US" smtClean="0"/>
              <a:t>‹#›</a:t>
            </a:fld>
            <a:endParaRPr lang="en-US"/>
          </a:p>
        </p:txBody>
      </p:sp>
    </p:spTree>
    <p:extLst>
      <p:ext uri="{BB962C8B-B14F-4D97-AF65-F5344CB8AC3E}">
        <p14:creationId xmlns:p14="http://schemas.microsoft.com/office/powerpoint/2010/main" val="2723853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79FCD-942D-4D34-A194-53264F7CD2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5B00C5-1C67-4B65-AF59-C1A41559A7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1C8BFDC-1BFC-43E9-A328-27D24FFC34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9DACFD-2651-435A-9BDD-7A4454A75285}"/>
              </a:ext>
            </a:extLst>
          </p:cNvPr>
          <p:cNvSpPr>
            <a:spLocks noGrp="1"/>
          </p:cNvSpPr>
          <p:nvPr>
            <p:ph type="dt" sz="half" idx="10"/>
          </p:nvPr>
        </p:nvSpPr>
        <p:spPr/>
        <p:txBody>
          <a:bodyPr/>
          <a:lstStyle/>
          <a:p>
            <a:fld id="{FDE5EAAB-FF82-4BF8-B131-3E5AFAD6A523}" type="datetimeFigureOut">
              <a:rPr lang="en-US" smtClean="0"/>
              <a:t>4/13/2020</a:t>
            </a:fld>
            <a:endParaRPr lang="en-US"/>
          </a:p>
        </p:txBody>
      </p:sp>
      <p:sp>
        <p:nvSpPr>
          <p:cNvPr id="6" name="Footer Placeholder 5">
            <a:extLst>
              <a:ext uri="{FF2B5EF4-FFF2-40B4-BE49-F238E27FC236}">
                <a16:creationId xmlns:a16="http://schemas.microsoft.com/office/drawing/2014/main" id="{47425159-6570-4145-8AAA-D3542F3756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4E1006-8978-4AEF-AC11-21FD8EFA572A}"/>
              </a:ext>
            </a:extLst>
          </p:cNvPr>
          <p:cNvSpPr>
            <a:spLocks noGrp="1"/>
          </p:cNvSpPr>
          <p:nvPr>
            <p:ph type="sldNum" sz="quarter" idx="12"/>
          </p:nvPr>
        </p:nvSpPr>
        <p:spPr/>
        <p:txBody>
          <a:bodyPr/>
          <a:lstStyle/>
          <a:p>
            <a:fld id="{E8DB1D15-BB0B-43D8-8853-ECA1F4FD39E5}" type="slidenum">
              <a:rPr lang="en-US" smtClean="0"/>
              <a:t>‹#›</a:t>
            </a:fld>
            <a:endParaRPr lang="en-US"/>
          </a:p>
        </p:txBody>
      </p:sp>
    </p:spTree>
    <p:extLst>
      <p:ext uri="{BB962C8B-B14F-4D97-AF65-F5344CB8AC3E}">
        <p14:creationId xmlns:p14="http://schemas.microsoft.com/office/powerpoint/2010/main" val="2019761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6C0544-7DE4-429B-9BE8-B20E42DCD7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C6E79E-C2CE-47C1-99EB-0451CB0224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ABC5A1-AE2F-434A-BED7-E215EF2877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E5EAAB-FF82-4BF8-B131-3E5AFAD6A523}" type="datetimeFigureOut">
              <a:rPr lang="en-US" smtClean="0"/>
              <a:t>4/13/2020</a:t>
            </a:fld>
            <a:endParaRPr lang="en-US"/>
          </a:p>
        </p:txBody>
      </p:sp>
      <p:sp>
        <p:nvSpPr>
          <p:cNvPr id="5" name="Footer Placeholder 4">
            <a:extLst>
              <a:ext uri="{FF2B5EF4-FFF2-40B4-BE49-F238E27FC236}">
                <a16:creationId xmlns:a16="http://schemas.microsoft.com/office/drawing/2014/main" id="{D0AF212E-7A76-437F-A57D-92A1D4BDBE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9985C2D-4805-4825-8C50-FBE61BB626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DB1D15-BB0B-43D8-8853-ECA1F4FD39E5}" type="slidenum">
              <a:rPr lang="en-US" smtClean="0"/>
              <a:t>‹#›</a:t>
            </a:fld>
            <a:endParaRPr lang="en-US"/>
          </a:p>
        </p:txBody>
      </p:sp>
    </p:spTree>
    <p:extLst>
      <p:ext uri="{BB962C8B-B14F-4D97-AF65-F5344CB8AC3E}">
        <p14:creationId xmlns:p14="http://schemas.microsoft.com/office/powerpoint/2010/main" val="1464043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mailto:bpace@teamswin.net"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B6D96-48B5-49A7-BF81-59D910CF6E3F}"/>
              </a:ext>
            </a:extLst>
          </p:cNvPr>
          <p:cNvSpPr>
            <a:spLocks noGrp="1"/>
          </p:cNvSpPr>
          <p:nvPr>
            <p:ph type="ctrTitle"/>
          </p:nvPr>
        </p:nvSpPr>
        <p:spPr/>
        <p:txBody>
          <a:bodyPr/>
          <a:lstStyle/>
          <a:p>
            <a:r>
              <a:rPr lang="en-US" dirty="0"/>
              <a:t>Attention Industrial Designers</a:t>
            </a:r>
          </a:p>
        </p:txBody>
      </p:sp>
      <p:sp>
        <p:nvSpPr>
          <p:cNvPr id="3" name="Subtitle 2">
            <a:extLst>
              <a:ext uri="{FF2B5EF4-FFF2-40B4-BE49-F238E27FC236}">
                <a16:creationId xmlns:a16="http://schemas.microsoft.com/office/drawing/2014/main" id="{70C9704E-3AF9-476F-90BE-80DDC7844AE4}"/>
              </a:ext>
            </a:extLst>
          </p:cNvPr>
          <p:cNvSpPr>
            <a:spLocks noGrp="1"/>
          </p:cNvSpPr>
          <p:nvPr>
            <p:ph type="subTitle" idx="1"/>
          </p:nvPr>
        </p:nvSpPr>
        <p:spPr/>
        <p:txBody>
          <a:bodyPr/>
          <a:lstStyle/>
          <a:p>
            <a:pPr algn="just"/>
            <a:r>
              <a:rPr lang="en-US" dirty="0"/>
              <a:t>Do you have a numerical design ready for market? If so:</a:t>
            </a:r>
          </a:p>
          <a:p>
            <a:pPr algn="just"/>
            <a:r>
              <a:rPr lang="en-US" dirty="0"/>
              <a:t>We are planning a business for you, in downtown Bonners Ferry, ID</a:t>
            </a:r>
          </a:p>
          <a:p>
            <a:pPr algn="just"/>
            <a:r>
              <a:rPr lang="en-US" dirty="0"/>
              <a:t>All we need is 10 or more people like you to get started</a:t>
            </a:r>
          </a:p>
          <a:p>
            <a:pPr algn="just"/>
            <a:endParaRPr lang="en-US" dirty="0"/>
          </a:p>
          <a:p>
            <a:pPr algn="just"/>
            <a:endParaRPr lang="en-US" dirty="0"/>
          </a:p>
        </p:txBody>
      </p:sp>
    </p:spTree>
    <p:extLst>
      <p:ext uri="{BB962C8B-B14F-4D97-AF65-F5344CB8AC3E}">
        <p14:creationId xmlns:p14="http://schemas.microsoft.com/office/powerpoint/2010/main" val="1149272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3C77BC-3D33-4910-942B-15B29DE508EE}"/>
              </a:ext>
            </a:extLst>
          </p:cNvPr>
          <p:cNvSpPr>
            <a:spLocks noGrp="1"/>
          </p:cNvSpPr>
          <p:nvPr>
            <p:ph type="ctrTitle"/>
          </p:nvPr>
        </p:nvSpPr>
        <p:spPr/>
        <p:txBody>
          <a:bodyPr/>
          <a:lstStyle/>
          <a:p>
            <a:r>
              <a:rPr lang="en-US" dirty="0"/>
              <a:t>TeamsWin High Tech</a:t>
            </a:r>
          </a:p>
        </p:txBody>
      </p:sp>
      <p:sp>
        <p:nvSpPr>
          <p:cNvPr id="3" name="Subtitle 2">
            <a:extLst>
              <a:ext uri="{FF2B5EF4-FFF2-40B4-BE49-F238E27FC236}">
                <a16:creationId xmlns:a16="http://schemas.microsoft.com/office/drawing/2014/main" id="{9035C8EC-C0D8-43F2-A0B3-50E57293B557}"/>
              </a:ext>
            </a:extLst>
          </p:cNvPr>
          <p:cNvSpPr>
            <a:spLocks noGrp="1"/>
          </p:cNvSpPr>
          <p:nvPr>
            <p:ph type="subTitle" idx="1"/>
          </p:nvPr>
        </p:nvSpPr>
        <p:spPr/>
        <p:txBody>
          <a:bodyPr/>
          <a:lstStyle/>
          <a:p>
            <a:r>
              <a:rPr lang="en-US" dirty="0"/>
              <a:t>Numerically Controlled Fabrication </a:t>
            </a:r>
          </a:p>
          <a:p>
            <a:r>
              <a:rPr lang="en-US" dirty="0"/>
              <a:t>And Business Services Sharing</a:t>
            </a:r>
          </a:p>
          <a:p>
            <a:r>
              <a:rPr lang="en-US" dirty="0"/>
              <a:t>Bonners Ferry, Idaho</a:t>
            </a:r>
          </a:p>
        </p:txBody>
      </p:sp>
    </p:spTree>
    <p:extLst>
      <p:ext uri="{BB962C8B-B14F-4D97-AF65-F5344CB8AC3E}">
        <p14:creationId xmlns:p14="http://schemas.microsoft.com/office/powerpoint/2010/main" val="3434306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FB4B8-C2C6-4352-AF34-72FD81827747}"/>
              </a:ext>
            </a:extLst>
          </p:cNvPr>
          <p:cNvSpPr>
            <a:spLocks noGrp="1"/>
          </p:cNvSpPr>
          <p:nvPr>
            <p:ph type="title"/>
          </p:nvPr>
        </p:nvSpPr>
        <p:spPr/>
        <p:txBody>
          <a:bodyPr/>
          <a:lstStyle/>
          <a:p>
            <a:r>
              <a:rPr lang="en-US" dirty="0"/>
              <a:t>You provide the numerical design</a:t>
            </a:r>
          </a:p>
        </p:txBody>
      </p:sp>
      <p:sp>
        <p:nvSpPr>
          <p:cNvPr id="3" name="Content Placeholder 2">
            <a:extLst>
              <a:ext uri="{FF2B5EF4-FFF2-40B4-BE49-F238E27FC236}">
                <a16:creationId xmlns:a16="http://schemas.microsoft.com/office/drawing/2014/main" id="{3C908982-C633-40CF-92A5-B74825526B5E}"/>
              </a:ext>
            </a:extLst>
          </p:cNvPr>
          <p:cNvSpPr>
            <a:spLocks noGrp="1"/>
          </p:cNvSpPr>
          <p:nvPr>
            <p:ph idx="1"/>
          </p:nvPr>
        </p:nvSpPr>
        <p:spPr/>
        <p:txBody>
          <a:bodyPr>
            <a:normAutofit/>
          </a:bodyPr>
          <a:lstStyle/>
          <a:p>
            <a:r>
              <a:rPr lang="en-US" dirty="0"/>
              <a:t>We provide the profit</a:t>
            </a:r>
          </a:p>
          <a:p>
            <a:r>
              <a:rPr lang="en-US" dirty="0"/>
              <a:t>We provide the business services and production</a:t>
            </a:r>
          </a:p>
          <a:p>
            <a:r>
              <a:rPr lang="en-US" dirty="0"/>
              <a:t>We provide the accounting and scorecard</a:t>
            </a:r>
          </a:p>
          <a:p>
            <a:r>
              <a:rPr lang="en-US" dirty="0"/>
              <a:t>We provide the website</a:t>
            </a:r>
          </a:p>
          <a:p>
            <a:r>
              <a:rPr lang="en-US" dirty="0"/>
              <a:t>We provide the Amazon and E-bay</a:t>
            </a:r>
          </a:p>
          <a:p>
            <a:r>
              <a:rPr lang="en-US" dirty="0"/>
              <a:t>We provide the purchasing, shipping and receiving</a:t>
            </a:r>
          </a:p>
          <a:p>
            <a:r>
              <a:rPr lang="en-US" dirty="0"/>
              <a:t>We provide store front in downtown Bonners Ferry</a:t>
            </a:r>
          </a:p>
          <a:p>
            <a:r>
              <a:rPr lang="en-US" dirty="0"/>
              <a:t>We share these costs with others</a:t>
            </a:r>
          </a:p>
        </p:txBody>
      </p:sp>
    </p:spTree>
    <p:extLst>
      <p:ext uri="{BB962C8B-B14F-4D97-AF65-F5344CB8AC3E}">
        <p14:creationId xmlns:p14="http://schemas.microsoft.com/office/powerpoint/2010/main" val="295577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28580-DC46-46B3-8075-C919B3356050}"/>
              </a:ext>
            </a:extLst>
          </p:cNvPr>
          <p:cNvSpPr>
            <a:spLocks noGrp="1"/>
          </p:cNvSpPr>
          <p:nvPr>
            <p:ph type="title"/>
          </p:nvPr>
        </p:nvSpPr>
        <p:spPr/>
        <p:txBody>
          <a:bodyPr>
            <a:normAutofit/>
          </a:bodyPr>
          <a:lstStyle/>
          <a:p>
            <a:pPr algn="ctr"/>
            <a:r>
              <a:rPr lang="en-US" dirty="0"/>
              <a:t>TeamsWin High Tech provides </a:t>
            </a:r>
            <a:br>
              <a:rPr lang="en-US" dirty="0"/>
            </a:br>
            <a:r>
              <a:rPr lang="en-US" dirty="0"/>
              <a:t>	Just In Time Profit</a:t>
            </a:r>
          </a:p>
        </p:txBody>
      </p:sp>
      <p:sp>
        <p:nvSpPr>
          <p:cNvPr id="3" name="Content Placeholder 2">
            <a:extLst>
              <a:ext uri="{FF2B5EF4-FFF2-40B4-BE49-F238E27FC236}">
                <a16:creationId xmlns:a16="http://schemas.microsoft.com/office/drawing/2014/main" id="{4B2AE297-9150-482C-A4CC-CA9EE34C80C9}"/>
              </a:ext>
            </a:extLst>
          </p:cNvPr>
          <p:cNvSpPr>
            <a:spLocks noGrp="1"/>
          </p:cNvSpPr>
          <p:nvPr>
            <p:ph idx="1"/>
          </p:nvPr>
        </p:nvSpPr>
        <p:spPr/>
        <p:txBody>
          <a:bodyPr>
            <a:normAutofit lnSpcReduction="10000"/>
          </a:bodyPr>
          <a:lstStyle/>
          <a:p>
            <a:endParaRPr lang="en-US" dirty="0"/>
          </a:p>
          <a:p>
            <a:pPr algn="just"/>
            <a:r>
              <a:rPr lang="en-US" dirty="0"/>
              <a:t> </a:t>
            </a:r>
            <a:r>
              <a:rPr lang="en-US" dirty="0">
                <a:latin typeface="Times New Roman" panose="02020603050405020304" pitchFamily="18" charset="0"/>
                <a:cs typeface="Times New Roman" panose="02020603050405020304" pitchFamily="18" charset="0"/>
              </a:rPr>
              <a:t>TeamsWin High-tech Fabrication Production provides complete cost effective business services from design to profit. You provide the numerical design, we provide the shared fabrication, shared business services, shared store on Main Street in Bonners Ferry, and you get the profit. </a:t>
            </a:r>
          </a:p>
          <a:p>
            <a:pPr algn="just"/>
            <a:r>
              <a:rPr lang="en-US" dirty="0">
                <a:latin typeface="Times New Roman" panose="02020603050405020304" pitchFamily="18" charset="0"/>
                <a:cs typeface="Times New Roman" panose="02020603050405020304" pitchFamily="18" charset="0"/>
              </a:rPr>
              <a:t>With High-tech Just-In-Time manufacturing you will know the profit for each product before we put it up on Amazon or E-bay. With the scorecard, we will also show you how the costs of all these services are shared. Because they are shared, you will see we both get a great deal. </a:t>
            </a:r>
          </a:p>
        </p:txBody>
      </p:sp>
    </p:spTree>
    <p:extLst>
      <p:ext uri="{BB962C8B-B14F-4D97-AF65-F5344CB8AC3E}">
        <p14:creationId xmlns:p14="http://schemas.microsoft.com/office/powerpoint/2010/main" val="569431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A6CFA-2741-4A0F-AF87-6C28EFEF2203}"/>
              </a:ext>
            </a:extLst>
          </p:cNvPr>
          <p:cNvSpPr>
            <a:spLocks noGrp="1"/>
          </p:cNvSpPr>
          <p:nvPr>
            <p:ph type="title"/>
          </p:nvPr>
        </p:nvSpPr>
        <p:spPr/>
        <p:txBody>
          <a:bodyPr/>
          <a:lstStyle/>
          <a:p>
            <a:r>
              <a:rPr lang="en-US" dirty="0"/>
              <a:t>Plus Machine Sharing</a:t>
            </a:r>
          </a:p>
        </p:txBody>
      </p:sp>
      <p:sp>
        <p:nvSpPr>
          <p:cNvPr id="3" name="Content Placeholder 2">
            <a:extLst>
              <a:ext uri="{FF2B5EF4-FFF2-40B4-BE49-F238E27FC236}">
                <a16:creationId xmlns:a16="http://schemas.microsoft.com/office/drawing/2014/main" id="{0BA0021D-23F2-41E6-BC74-9FDFB4CAFD86}"/>
              </a:ext>
            </a:extLst>
          </p:cNvPr>
          <p:cNvSpPr>
            <a:spLocks noGrp="1"/>
          </p:cNvSpPr>
          <p:nvPr>
            <p:ph idx="1"/>
          </p:nvPr>
        </p:nvSpPr>
        <p:spPr/>
        <p:txBody>
          <a:bodyPr>
            <a:normAutofit/>
          </a:bodyPr>
          <a:lstStyle/>
          <a:p>
            <a:r>
              <a:rPr lang="en-US" dirty="0"/>
              <a:t>TeamsWin High-tech Fabrication allows customers to bring their own machine to our business so they can share its cost with others. They do not have to pay for the use of their machine, but others pay them. </a:t>
            </a:r>
          </a:p>
          <a:p>
            <a:r>
              <a:rPr lang="en-US" dirty="0"/>
              <a:t>We will have the same type (but some larger and higher quality) additive and subtractive numerically controlled machines found in the Boundary County Library’s MIT Fab Lab: Laser Cutters, Laser Lathe, Laser Routers, and 3D Printers. But, as opposed to a Fab Lab, this will be Fabrication Production for Profit. </a:t>
            </a:r>
          </a:p>
          <a:p>
            <a:r>
              <a:rPr lang="en-US" dirty="0"/>
              <a:t>Plus, as required we will have metal and composite printers. </a:t>
            </a:r>
            <a:endParaRPr lang="en-US" dirty="0">
              <a:latin typeface="Arial"/>
              <a:cs typeface="Arial"/>
            </a:endParaRPr>
          </a:p>
          <a:p>
            <a:endParaRPr lang="en-US" dirty="0"/>
          </a:p>
        </p:txBody>
      </p:sp>
    </p:spTree>
    <p:extLst>
      <p:ext uri="{BB962C8B-B14F-4D97-AF65-F5344CB8AC3E}">
        <p14:creationId xmlns:p14="http://schemas.microsoft.com/office/powerpoint/2010/main" val="3521751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CEE57-9CB2-4758-9C58-52208E2CAFC1}"/>
              </a:ext>
            </a:extLst>
          </p:cNvPr>
          <p:cNvSpPr>
            <a:spLocks noGrp="1"/>
          </p:cNvSpPr>
          <p:nvPr>
            <p:ph type="title"/>
          </p:nvPr>
        </p:nvSpPr>
        <p:spPr/>
        <p:txBody>
          <a:bodyPr/>
          <a:lstStyle/>
          <a:p>
            <a:r>
              <a:rPr lang="en-US" dirty="0"/>
              <a:t>Contact Information</a:t>
            </a:r>
          </a:p>
        </p:txBody>
      </p:sp>
      <p:sp>
        <p:nvSpPr>
          <p:cNvPr id="3" name="Content Placeholder 2">
            <a:extLst>
              <a:ext uri="{FF2B5EF4-FFF2-40B4-BE49-F238E27FC236}">
                <a16:creationId xmlns:a16="http://schemas.microsoft.com/office/drawing/2014/main" id="{CFC9EC37-4B59-4A3A-A376-5E4005E0D340}"/>
              </a:ext>
            </a:extLst>
          </p:cNvPr>
          <p:cNvSpPr>
            <a:spLocks noGrp="1"/>
          </p:cNvSpPr>
          <p:nvPr>
            <p:ph idx="1"/>
          </p:nvPr>
        </p:nvSpPr>
        <p:spPr/>
        <p:txBody>
          <a:bodyPr>
            <a:normAutofit fontScale="92500" lnSpcReduction="20000"/>
          </a:bodyPr>
          <a:lstStyle/>
          <a:p>
            <a:endParaRPr lang="en-US" dirty="0"/>
          </a:p>
          <a:p>
            <a:r>
              <a:rPr lang="en-US" dirty="0"/>
              <a:t> For more information go to: TeamsWin.net, Down-loads, 12 TeamsWin 3D Production </a:t>
            </a:r>
          </a:p>
          <a:p>
            <a:r>
              <a:rPr lang="en-US" dirty="0"/>
              <a:t>Bob Pace</a:t>
            </a:r>
          </a:p>
          <a:p>
            <a:r>
              <a:rPr lang="en-US" dirty="0"/>
              <a:t>7087 Funkhouser ST </a:t>
            </a:r>
          </a:p>
          <a:p>
            <a:r>
              <a:rPr lang="en-US" dirty="0"/>
              <a:t>Bonners Ferry, Idaho 83805 </a:t>
            </a:r>
          </a:p>
          <a:p>
            <a:r>
              <a:rPr lang="en-US" dirty="0"/>
              <a:t>Cell: 208-304-4458 </a:t>
            </a:r>
          </a:p>
          <a:p>
            <a:r>
              <a:rPr lang="en-US" dirty="0"/>
              <a:t>Phone: 208-295-7094 </a:t>
            </a:r>
          </a:p>
          <a:p>
            <a:r>
              <a:rPr lang="en-US" dirty="0"/>
              <a:t>E-mail: bpace@teamswin.net </a:t>
            </a:r>
          </a:p>
          <a:p>
            <a:r>
              <a:rPr lang="en-US" dirty="0"/>
              <a:t>If you are interested, please email me. I will call you and put you on the mailing list. </a:t>
            </a:r>
          </a:p>
          <a:p>
            <a:endParaRPr lang="en-US" dirty="0"/>
          </a:p>
        </p:txBody>
      </p:sp>
    </p:spTree>
    <p:extLst>
      <p:ext uri="{BB962C8B-B14F-4D97-AF65-F5344CB8AC3E}">
        <p14:creationId xmlns:p14="http://schemas.microsoft.com/office/powerpoint/2010/main" val="2821286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656907" y="3288910"/>
            <a:ext cx="4656426" cy="1478044"/>
          </a:xfrm>
          <a:prstGeom prst="rect">
            <a:avLst/>
          </a:prstGeom>
        </p:spPr>
        <p:txBody>
          <a:bodyPr vert="horz" wrap="square" lIns="0" tIns="9092" rIns="0" bIns="0" rtlCol="0">
            <a:spAutoFit/>
          </a:bodyPr>
          <a:lstStyle/>
          <a:p>
            <a:pPr marL="2957867">
              <a:spcBef>
                <a:spcPts val="72"/>
              </a:spcBef>
            </a:pPr>
            <a:r>
              <a:rPr sz="955" b="1" i="1" spc="-3" dirty="0">
                <a:latin typeface="Arial"/>
                <a:cs typeface="Arial"/>
              </a:rPr>
              <a:t>Plus Machine</a:t>
            </a:r>
            <a:r>
              <a:rPr sz="955" b="1" i="1" spc="3" dirty="0">
                <a:latin typeface="Arial"/>
                <a:cs typeface="Arial"/>
              </a:rPr>
              <a:t> </a:t>
            </a:r>
            <a:r>
              <a:rPr sz="955" b="1" i="1" spc="-3" dirty="0">
                <a:latin typeface="Arial"/>
                <a:cs typeface="Arial"/>
              </a:rPr>
              <a:t>Sharing:</a:t>
            </a:r>
            <a:endParaRPr sz="955" dirty="0">
              <a:latin typeface="Arial"/>
              <a:cs typeface="Arial"/>
            </a:endParaRPr>
          </a:p>
          <a:p>
            <a:pPr>
              <a:spcBef>
                <a:spcPts val="14"/>
              </a:spcBef>
            </a:pPr>
            <a:endParaRPr sz="886" dirty="0">
              <a:latin typeface="Arial"/>
              <a:cs typeface="Arial"/>
            </a:endParaRPr>
          </a:p>
          <a:p>
            <a:pPr marL="262363" marR="5628" indent="-254138" algn="just">
              <a:lnSpc>
                <a:spcPts val="893"/>
              </a:lnSpc>
            </a:pPr>
            <a:r>
              <a:rPr sz="818" spc="-3" dirty="0">
                <a:latin typeface="Arial"/>
                <a:cs typeface="Arial"/>
              </a:rPr>
              <a:t>TeamsWin High-tech Fabrication allows </a:t>
            </a:r>
            <a:r>
              <a:rPr sz="818" dirty="0">
                <a:latin typeface="Arial"/>
                <a:cs typeface="Arial"/>
              </a:rPr>
              <a:t>customers to </a:t>
            </a:r>
            <a:r>
              <a:rPr sz="818" spc="-3" dirty="0">
                <a:latin typeface="Arial"/>
                <a:cs typeface="Arial"/>
              </a:rPr>
              <a:t>bring </a:t>
            </a:r>
            <a:r>
              <a:rPr sz="818" dirty="0">
                <a:latin typeface="Arial"/>
                <a:cs typeface="Arial"/>
              </a:rPr>
              <a:t>their </a:t>
            </a:r>
            <a:r>
              <a:rPr sz="818" spc="-3" dirty="0">
                <a:latin typeface="Arial"/>
                <a:cs typeface="Arial"/>
              </a:rPr>
              <a:t>own machine to </a:t>
            </a:r>
            <a:r>
              <a:rPr sz="818" dirty="0">
                <a:latin typeface="Arial"/>
                <a:cs typeface="Arial"/>
              </a:rPr>
              <a:t>our </a:t>
            </a:r>
            <a:r>
              <a:rPr sz="818" spc="-3" dirty="0">
                <a:latin typeface="Arial"/>
                <a:cs typeface="Arial"/>
              </a:rPr>
              <a:t>business </a:t>
            </a:r>
            <a:r>
              <a:rPr sz="818" spc="-7" dirty="0">
                <a:latin typeface="Arial"/>
                <a:cs typeface="Arial"/>
              </a:rPr>
              <a:t>so  </a:t>
            </a:r>
            <a:r>
              <a:rPr sz="818" dirty="0">
                <a:latin typeface="Arial"/>
                <a:cs typeface="Arial"/>
              </a:rPr>
              <a:t>they can </a:t>
            </a:r>
            <a:r>
              <a:rPr sz="818" spc="-3" dirty="0">
                <a:latin typeface="Arial"/>
                <a:cs typeface="Arial"/>
              </a:rPr>
              <a:t>share its </a:t>
            </a:r>
            <a:r>
              <a:rPr sz="818" spc="-7" dirty="0">
                <a:latin typeface="Arial"/>
                <a:cs typeface="Arial"/>
              </a:rPr>
              <a:t>cost with </a:t>
            </a:r>
            <a:r>
              <a:rPr sz="818" dirty="0">
                <a:latin typeface="Arial"/>
                <a:cs typeface="Arial"/>
              </a:rPr>
              <a:t>others. They do not </a:t>
            </a:r>
            <a:r>
              <a:rPr sz="818" spc="-3" dirty="0">
                <a:latin typeface="Arial"/>
                <a:cs typeface="Arial"/>
              </a:rPr>
              <a:t>have </a:t>
            </a:r>
            <a:r>
              <a:rPr sz="818" dirty="0">
                <a:latin typeface="Arial"/>
                <a:cs typeface="Arial"/>
              </a:rPr>
              <a:t>to pay for </a:t>
            </a:r>
            <a:r>
              <a:rPr sz="818" spc="-7" dirty="0">
                <a:latin typeface="Arial"/>
                <a:cs typeface="Arial"/>
              </a:rPr>
              <a:t>the </a:t>
            </a:r>
            <a:r>
              <a:rPr sz="818" dirty="0">
                <a:latin typeface="Arial"/>
                <a:cs typeface="Arial"/>
              </a:rPr>
              <a:t>use </a:t>
            </a:r>
            <a:r>
              <a:rPr sz="818" spc="-3" dirty="0">
                <a:latin typeface="Arial"/>
                <a:cs typeface="Arial"/>
              </a:rPr>
              <a:t>of </a:t>
            </a:r>
            <a:r>
              <a:rPr sz="818" dirty="0">
                <a:latin typeface="Arial"/>
                <a:cs typeface="Arial"/>
              </a:rPr>
              <a:t>their </a:t>
            </a:r>
            <a:r>
              <a:rPr sz="818" spc="-3" dirty="0">
                <a:latin typeface="Arial"/>
                <a:cs typeface="Arial"/>
              </a:rPr>
              <a:t>machine, </a:t>
            </a:r>
            <a:r>
              <a:rPr sz="818" dirty="0">
                <a:latin typeface="Arial"/>
                <a:cs typeface="Arial"/>
              </a:rPr>
              <a:t>but  others pay</a:t>
            </a:r>
            <a:r>
              <a:rPr sz="818" spc="-24" dirty="0">
                <a:latin typeface="Arial"/>
                <a:cs typeface="Arial"/>
              </a:rPr>
              <a:t> </a:t>
            </a:r>
            <a:r>
              <a:rPr sz="818" spc="-3" dirty="0">
                <a:latin typeface="Arial"/>
                <a:cs typeface="Arial"/>
              </a:rPr>
              <a:t>them.</a:t>
            </a:r>
            <a:endParaRPr sz="818" dirty="0">
              <a:latin typeface="Arial"/>
              <a:cs typeface="Arial"/>
            </a:endParaRPr>
          </a:p>
          <a:p>
            <a:pPr>
              <a:spcBef>
                <a:spcPts val="31"/>
              </a:spcBef>
            </a:pPr>
            <a:endParaRPr sz="852" dirty="0">
              <a:latin typeface="Arial"/>
              <a:cs typeface="Arial"/>
            </a:endParaRPr>
          </a:p>
          <a:p>
            <a:pPr marL="262363" marR="3464" indent="-254138" algn="just">
              <a:lnSpc>
                <a:spcPts val="893"/>
              </a:lnSpc>
            </a:pPr>
            <a:r>
              <a:rPr sz="818" spc="10" dirty="0">
                <a:latin typeface="Arial"/>
                <a:cs typeface="Arial"/>
              </a:rPr>
              <a:t>We </a:t>
            </a:r>
            <a:r>
              <a:rPr sz="818" spc="-7" dirty="0">
                <a:latin typeface="Arial"/>
                <a:cs typeface="Arial"/>
              </a:rPr>
              <a:t>will </a:t>
            </a:r>
            <a:r>
              <a:rPr sz="818" spc="-3" dirty="0">
                <a:latin typeface="Arial"/>
                <a:cs typeface="Arial"/>
              </a:rPr>
              <a:t>have the same type </a:t>
            </a:r>
            <a:r>
              <a:rPr sz="818" dirty="0">
                <a:latin typeface="Arial"/>
                <a:cs typeface="Arial"/>
              </a:rPr>
              <a:t>(but </a:t>
            </a:r>
            <a:r>
              <a:rPr sz="818" spc="-3" dirty="0">
                <a:latin typeface="Arial"/>
                <a:cs typeface="Arial"/>
              </a:rPr>
              <a:t>some larger </a:t>
            </a:r>
            <a:r>
              <a:rPr sz="818" dirty="0">
                <a:latin typeface="Arial"/>
                <a:cs typeface="Arial"/>
              </a:rPr>
              <a:t>and </a:t>
            </a:r>
            <a:r>
              <a:rPr sz="818" spc="-3" dirty="0">
                <a:latin typeface="Arial"/>
                <a:cs typeface="Arial"/>
              </a:rPr>
              <a:t>higher quality) additive </a:t>
            </a:r>
            <a:r>
              <a:rPr sz="818" dirty="0">
                <a:latin typeface="Arial"/>
                <a:cs typeface="Arial"/>
              </a:rPr>
              <a:t>and </a:t>
            </a:r>
            <a:r>
              <a:rPr sz="818" spc="-3" dirty="0">
                <a:latin typeface="Arial"/>
                <a:cs typeface="Arial"/>
              </a:rPr>
              <a:t>subtractive numerically  controlled machines found in the Boundary </a:t>
            </a:r>
            <a:r>
              <a:rPr sz="818" dirty="0">
                <a:latin typeface="Arial"/>
                <a:cs typeface="Arial"/>
              </a:rPr>
              <a:t>County Library’s </a:t>
            </a:r>
            <a:r>
              <a:rPr sz="818" spc="-3" dirty="0">
                <a:latin typeface="Arial"/>
                <a:cs typeface="Arial"/>
              </a:rPr>
              <a:t>MIT </a:t>
            </a:r>
            <a:r>
              <a:rPr sz="818" dirty="0">
                <a:latin typeface="Arial"/>
                <a:cs typeface="Arial"/>
              </a:rPr>
              <a:t>Fab </a:t>
            </a:r>
            <a:r>
              <a:rPr sz="818" spc="-3" dirty="0">
                <a:latin typeface="Arial"/>
                <a:cs typeface="Arial"/>
              </a:rPr>
              <a:t>Lab: </a:t>
            </a:r>
            <a:r>
              <a:rPr sz="818" dirty="0">
                <a:latin typeface="Arial"/>
                <a:cs typeface="Arial"/>
              </a:rPr>
              <a:t>Laser </a:t>
            </a:r>
            <a:r>
              <a:rPr sz="818" spc="-3" dirty="0">
                <a:latin typeface="Arial"/>
                <a:cs typeface="Arial"/>
              </a:rPr>
              <a:t>Cutters, Laser  Lathe, Laser Routers, </a:t>
            </a:r>
            <a:r>
              <a:rPr sz="818" dirty="0">
                <a:latin typeface="Arial"/>
                <a:cs typeface="Arial"/>
              </a:rPr>
              <a:t>and 3D </a:t>
            </a:r>
            <a:r>
              <a:rPr sz="818" spc="-3" dirty="0">
                <a:latin typeface="Arial"/>
                <a:cs typeface="Arial"/>
              </a:rPr>
              <a:t>Printers. But, </a:t>
            </a:r>
            <a:r>
              <a:rPr sz="818" dirty="0">
                <a:latin typeface="Arial"/>
                <a:cs typeface="Arial"/>
              </a:rPr>
              <a:t>as </a:t>
            </a:r>
            <a:r>
              <a:rPr sz="818" spc="-3" dirty="0">
                <a:latin typeface="Arial"/>
                <a:cs typeface="Arial"/>
              </a:rPr>
              <a:t>opposed to </a:t>
            </a:r>
            <a:r>
              <a:rPr sz="818" dirty="0">
                <a:latin typeface="Arial"/>
                <a:cs typeface="Arial"/>
              </a:rPr>
              <a:t>a </a:t>
            </a:r>
            <a:r>
              <a:rPr lang="en-US" sz="818" dirty="0">
                <a:latin typeface="Arial"/>
                <a:cs typeface="Arial"/>
              </a:rPr>
              <a:t>Fab </a:t>
            </a:r>
            <a:r>
              <a:rPr sz="818" spc="-3" dirty="0">
                <a:latin typeface="Arial"/>
                <a:cs typeface="Arial"/>
              </a:rPr>
              <a:t>Lab, </a:t>
            </a:r>
            <a:r>
              <a:rPr sz="818" dirty="0">
                <a:latin typeface="Arial"/>
                <a:cs typeface="Arial"/>
              </a:rPr>
              <a:t>this </a:t>
            </a:r>
            <a:r>
              <a:rPr sz="818" spc="-7" dirty="0">
                <a:latin typeface="Arial"/>
                <a:cs typeface="Arial"/>
              </a:rPr>
              <a:t>will </a:t>
            </a:r>
            <a:r>
              <a:rPr sz="818" dirty="0">
                <a:latin typeface="Arial"/>
                <a:cs typeface="Arial"/>
              </a:rPr>
              <a:t>be </a:t>
            </a:r>
            <a:r>
              <a:rPr sz="818" spc="-3" dirty="0">
                <a:latin typeface="Arial"/>
                <a:cs typeface="Arial"/>
              </a:rPr>
              <a:t>Fabrication </a:t>
            </a:r>
            <a:r>
              <a:rPr sz="818" dirty="0">
                <a:latin typeface="Arial"/>
                <a:cs typeface="Arial"/>
              </a:rPr>
              <a:t>Pro-  </a:t>
            </a:r>
            <a:r>
              <a:rPr sz="818" spc="-3" dirty="0">
                <a:latin typeface="Arial"/>
                <a:cs typeface="Arial"/>
              </a:rPr>
              <a:t>duction </a:t>
            </a:r>
            <a:r>
              <a:rPr sz="818" dirty="0">
                <a:latin typeface="Arial"/>
                <a:cs typeface="Arial"/>
              </a:rPr>
              <a:t>for</a:t>
            </a:r>
            <a:r>
              <a:rPr sz="818" spc="-17" dirty="0">
                <a:latin typeface="Arial"/>
                <a:cs typeface="Arial"/>
              </a:rPr>
              <a:t> </a:t>
            </a:r>
            <a:r>
              <a:rPr sz="818" spc="-3" dirty="0">
                <a:latin typeface="Arial"/>
                <a:cs typeface="Arial"/>
              </a:rPr>
              <a:t>Profit.</a:t>
            </a:r>
            <a:endParaRPr sz="818" dirty="0">
              <a:latin typeface="Arial"/>
              <a:cs typeface="Arial"/>
            </a:endParaRPr>
          </a:p>
          <a:p>
            <a:pPr>
              <a:spcBef>
                <a:spcPts val="10"/>
              </a:spcBef>
            </a:pPr>
            <a:endParaRPr sz="784" dirty="0">
              <a:latin typeface="Arial"/>
              <a:cs typeface="Arial"/>
            </a:endParaRPr>
          </a:p>
          <a:p>
            <a:pPr marL="8659">
              <a:spcBef>
                <a:spcPts val="3"/>
              </a:spcBef>
            </a:pPr>
            <a:r>
              <a:rPr sz="818" spc="-3" dirty="0">
                <a:latin typeface="Arial"/>
                <a:cs typeface="Arial"/>
              </a:rPr>
              <a:t>Plus, </a:t>
            </a:r>
            <a:r>
              <a:rPr sz="818" dirty="0">
                <a:latin typeface="Arial"/>
                <a:cs typeface="Arial"/>
              </a:rPr>
              <a:t>as </a:t>
            </a:r>
            <a:r>
              <a:rPr sz="818" spc="-3" dirty="0">
                <a:latin typeface="Arial"/>
                <a:cs typeface="Arial"/>
              </a:rPr>
              <a:t>required </a:t>
            </a:r>
            <a:r>
              <a:rPr sz="818" spc="-7" dirty="0">
                <a:latin typeface="Arial"/>
                <a:cs typeface="Arial"/>
              </a:rPr>
              <a:t>we </a:t>
            </a:r>
            <a:r>
              <a:rPr sz="818" spc="-3" dirty="0">
                <a:latin typeface="Arial"/>
                <a:cs typeface="Arial"/>
              </a:rPr>
              <a:t>will have metal and composite</a:t>
            </a:r>
            <a:r>
              <a:rPr sz="818" spc="14" dirty="0">
                <a:latin typeface="Arial"/>
                <a:cs typeface="Arial"/>
              </a:rPr>
              <a:t> </a:t>
            </a:r>
            <a:r>
              <a:rPr sz="818" spc="-3" dirty="0">
                <a:latin typeface="Arial"/>
                <a:cs typeface="Arial"/>
              </a:rPr>
              <a:t>printers.</a:t>
            </a:r>
            <a:endParaRPr sz="818" dirty="0">
              <a:latin typeface="Arial"/>
              <a:cs typeface="Arial"/>
            </a:endParaRPr>
          </a:p>
        </p:txBody>
      </p:sp>
      <p:sp>
        <p:nvSpPr>
          <p:cNvPr id="3" name="object 3"/>
          <p:cNvSpPr/>
          <p:nvPr/>
        </p:nvSpPr>
        <p:spPr>
          <a:xfrm>
            <a:off x="3448655" y="373048"/>
            <a:ext cx="3713451" cy="649865"/>
          </a:xfrm>
          <a:custGeom>
            <a:avLst/>
            <a:gdLst/>
            <a:ahLst/>
            <a:cxnLst/>
            <a:rect l="l" t="t" r="r" b="b"/>
            <a:pathLst>
              <a:path w="5446395" h="953135">
                <a:moveTo>
                  <a:pt x="0" y="952753"/>
                </a:moveTo>
                <a:lnTo>
                  <a:pt x="5445887" y="952753"/>
                </a:lnTo>
                <a:lnTo>
                  <a:pt x="5445887" y="0"/>
                </a:lnTo>
                <a:lnTo>
                  <a:pt x="0" y="0"/>
                </a:lnTo>
                <a:lnTo>
                  <a:pt x="0" y="952753"/>
                </a:lnTo>
                <a:close/>
              </a:path>
            </a:pathLst>
          </a:custGeom>
          <a:solidFill>
            <a:srgbClr val="6699CC"/>
          </a:solidFill>
        </p:spPr>
        <p:txBody>
          <a:bodyPr wrap="square" lIns="0" tIns="0" rIns="0" bIns="0" rtlCol="0"/>
          <a:lstStyle/>
          <a:p>
            <a:endParaRPr sz="1227"/>
          </a:p>
        </p:txBody>
      </p:sp>
      <p:sp>
        <p:nvSpPr>
          <p:cNvPr id="4" name="object 4"/>
          <p:cNvSpPr/>
          <p:nvPr/>
        </p:nvSpPr>
        <p:spPr>
          <a:xfrm>
            <a:off x="4563341" y="864624"/>
            <a:ext cx="3409517" cy="935182"/>
          </a:xfrm>
          <a:custGeom>
            <a:avLst/>
            <a:gdLst/>
            <a:ahLst/>
            <a:cxnLst/>
            <a:rect l="l" t="t" r="r" b="b"/>
            <a:pathLst>
              <a:path w="5000625" h="1371600">
                <a:moveTo>
                  <a:pt x="4314825" y="0"/>
                </a:moveTo>
                <a:lnTo>
                  <a:pt x="685800" y="0"/>
                </a:lnTo>
                <a:lnTo>
                  <a:pt x="636828" y="1722"/>
                </a:lnTo>
                <a:lnTo>
                  <a:pt x="588784" y="6811"/>
                </a:lnTo>
                <a:lnTo>
                  <a:pt x="541785" y="15151"/>
                </a:lnTo>
                <a:lnTo>
                  <a:pt x="495947" y="26625"/>
                </a:lnTo>
                <a:lnTo>
                  <a:pt x="451386" y="41118"/>
                </a:lnTo>
                <a:lnTo>
                  <a:pt x="408218" y="58514"/>
                </a:lnTo>
                <a:lnTo>
                  <a:pt x="366559" y="78696"/>
                </a:lnTo>
                <a:lnTo>
                  <a:pt x="326525" y="101548"/>
                </a:lnTo>
                <a:lnTo>
                  <a:pt x="288233" y="126954"/>
                </a:lnTo>
                <a:lnTo>
                  <a:pt x="251798" y="154798"/>
                </a:lnTo>
                <a:lnTo>
                  <a:pt x="217336" y="184964"/>
                </a:lnTo>
                <a:lnTo>
                  <a:pt x="184964" y="217336"/>
                </a:lnTo>
                <a:lnTo>
                  <a:pt x="154798" y="251798"/>
                </a:lnTo>
                <a:lnTo>
                  <a:pt x="126954" y="288233"/>
                </a:lnTo>
                <a:lnTo>
                  <a:pt x="101548" y="326525"/>
                </a:lnTo>
                <a:lnTo>
                  <a:pt x="78696" y="366559"/>
                </a:lnTo>
                <a:lnTo>
                  <a:pt x="58514" y="408218"/>
                </a:lnTo>
                <a:lnTo>
                  <a:pt x="41118" y="451386"/>
                </a:lnTo>
                <a:lnTo>
                  <a:pt x="26625" y="495947"/>
                </a:lnTo>
                <a:lnTo>
                  <a:pt x="15151" y="541785"/>
                </a:lnTo>
                <a:lnTo>
                  <a:pt x="6811" y="588784"/>
                </a:lnTo>
                <a:lnTo>
                  <a:pt x="1722" y="636828"/>
                </a:lnTo>
                <a:lnTo>
                  <a:pt x="0" y="685800"/>
                </a:lnTo>
                <a:lnTo>
                  <a:pt x="1722" y="734787"/>
                </a:lnTo>
                <a:lnTo>
                  <a:pt x="6811" y="782842"/>
                </a:lnTo>
                <a:lnTo>
                  <a:pt x="15151" y="829851"/>
                </a:lnTo>
                <a:lnTo>
                  <a:pt x="26625" y="875697"/>
                </a:lnTo>
                <a:lnTo>
                  <a:pt x="41118" y="920263"/>
                </a:lnTo>
                <a:lnTo>
                  <a:pt x="58514" y="963435"/>
                </a:lnTo>
                <a:lnTo>
                  <a:pt x="78696" y="1005096"/>
                </a:lnTo>
                <a:lnTo>
                  <a:pt x="101548" y="1045130"/>
                </a:lnTo>
                <a:lnTo>
                  <a:pt x="126954" y="1083421"/>
                </a:lnTo>
                <a:lnTo>
                  <a:pt x="154798" y="1119854"/>
                </a:lnTo>
                <a:lnTo>
                  <a:pt x="184964" y="1154312"/>
                </a:lnTo>
                <a:lnTo>
                  <a:pt x="217336" y="1186680"/>
                </a:lnTo>
                <a:lnTo>
                  <a:pt x="251798" y="1216842"/>
                </a:lnTo>
                <a:lnTo>
                  <a:pt x="288233" y="1244681"/>
                </a:lnTo>
                <a:lnTo>
                  <a:pt x="326525" y="1270081"/>
                </a:lnTo>
                <a:lnTo>
                  <a:pt x="366559" y="1292928"/>
                </a:lnTo>
                <a:lnTo>
                  <a:pt x="408218" y="1313104"/>
                </a:lnTo>
                <a:lnTo>
                  <a:pt x="451386" y="1330495"/>
                </a:lnTo>
                <a:lnTo>
                  <a:pt x="495947" y="1344983"/>
                </a:lnTo>
                <a:lnTo>
                  <a:pt x="541785" y="1356454"/>
                </a:lnTo>
                <a:lnTo>
                  <a:pt x="588784" y="1364791"/>
                </a:lnTo>
                <a:lnTo>
                  <a:pt x="636828" y="1369878"/>
                </a:lnTo>
                <a:lnTo>
                  <a:pt x="685800" y="1371600"/>
                </a:lnTo>
                <a:lnTo>
                  <a:pt x="4314825" y="1371600"/>
                </a:lnTo>
                <a:lnTo>
                  <a:pt x="4363812" y="1369878"/>
                </a:lnTo>
                <a:lnTo>
                  <a:pt x="4411867" y="1364791"/>
                </a:lnTo>
                <a:lnTo>
                  <a:pt x="4458876" y="1356454"/>
                </a:lnTo>
                <a:lnTo>
                  <a:pt x="4504722" y="1344983"/>
                </a:lnTo>
                <a:lnTo>
                  <a:pt x="4549288" y="1330495"/>
                </a:lnTo>
                <a:lnTo>
                  <a:pt x="4592460" y="1313104"/>
                </a:lnTo>
                <a:lnTo>
                  <a:pt x="4634121" y="1292928"/>
                </a:lnTo>
                <a:lnTo>
                  <a:pt x="4674155" y="1270081"/>
                </a:lnTo>
                <a:lnTo>
                  <a:pt x="4712446" y="1244681"/>
                </a:lnTo>
                <a:lnTo>
                  <a:pt x="4748879" y="1216842"/>
                </a:lnTo>
                <a:lnTo>
                  <a:pt x="4783337" y="1186680"/>
                </a:lnTo>
                <a:lnTo>
                  <a:pt x="4815705" y="1154312"/>
                </a:lnTo>
                <a:lnTo>
                  <a:pt x="4845867" y="1119854"/>
                </a:lnTo>
                <a:lnTo>
                  <a:pt x="4873706" y="1083421"/>
                </a:lnTo>
                <a:lnTo>
                  <a:pt x="4899106" y="1045130"/>
                </a:lnTo>
                <a:lnTo>
                  <a:pt x="4921953" y="1005096"/>
                </a:lnTo>
                <a:lnTo>
                  <a:pt x="4942129" y="963435"/>
                </a:lnTo>
                <a:lnTo>
                  <a:pt x="4959520" y="920263"/>
                </a:lnTo>
                <a:lnTo>
                  <a:pt x="4974008" y="875697"/>
                </a:lnTo>
                <a:lnTo>
                  <a:pt x="4985479" y="829851"/>
                </a:lnTo>
                <a:lnTo>
                  <a:pt x="4993816" y="782842"/>
                </a:lnTo>
                <a:lnTo>
                  <a:pt x="4998903" y="734787"/>
                </a:lnTo>
                <a:lnTo>
                  <a:pt x="5000625" y="685800"/>
                </a:lnTo>
                <a:lnTo>
                  <a:pt x="4998903" y="636828"/>
                </a:lnTo>
                <a:lnTo>
                  <a:pt x="4993816" y="588784"/>
                </a:lnTo>
                <a:lnTo>
                  <a:pt x="4985479" y="541785"/>
                </a:lnTo>
                <a:lnTo>
                  <a:pt x="4974008" y="495947"/>
                </a:lnTo>
                <a:lnTo>
                  <a:pt x="4959520" y="451386"/>
                </a:lnTo>
                <a:lnTo>
                  <a:pt x="4942129" y="408218"/>
                </a:lnTo>
                <a:lnTo>
                  <a:pt x="4921953" y="366559"/>
                </a:lnTo>
                <a:lnTo>
                  <a:pt x="4899106" y="326525"/>
                </a:lnTo>
                <a:lnTo>
                  <a:pt x="4873706" y="288233"/>
                </a:lnTo>
                <a:lnTo>
                  <a:pt x="4845867" y="251798"/>
                </a:lnTo>
                <a:lnTo>
                  <a:pt x="4815705" y="217336"/>
                </a:lnTo>
                <a:lnTo>
                  <a:pt x="4783337" y="184964"/>
                </a:lnTo>
                <a:lnTo>
                  <a:pt x="4748879" y="154798"/>
                </a:lnTo>
                <a:lnTo>
                  <a:pt x="4712446" y="126954"/>
                </a:lnTo>
                <a:lnTo>
                  <a:pt x="4674155" y="101548"/>
                </a:lnTo>
                <a:lnTo>
                  <a:pt x="4634121" y="78696"/>
                </a:lnTo>
                <a:lnTo>
                  <a:pt x="4592460" y="58514"/>
                </a:lnTo>
                <a:lnTo>
                  <a:pt x="4549288" y="41118"/>
                </a:lnTo>
                <a:lnTo>
                  <a:pt x="4504722" y="26625"/>
                </a:lnTo>
                <a:lnTo>
                  <a:pt x="4458876" y="15151"/>
                </a:lnTo>
                <a:lnTo>
                  <a:pt x="4411867" y="6811"/>
                </a:lnTo>
                <a:lnTo>
                  <a:pt x="4363812" y="1722"/>
                </a:lnTo>
                <a:lnTo>
                  <a:pt x="4314825" y="0"/>
                </a:lnTo>
                <a:close/>
              </a:path>
            </a:pathLst>
          </a:custGeom>
          <a:solidFill>
            <a:srgbClr val="FFFFFF"/>
          </a:solidFill>
        </p:spPr>
        <p:txBody>
          <a:bodyPr wrap="square" lIns="0" tIns="0" rIns="0" bIns="0" rtlCol="0"/>
          <a:lstStyle/>
          <a:p>
            <a:endParaRPr sz="1227"/>
          </a:p>
        </p:txBody>
      </p:sp>
      <p:sp>
        <p:nvSpPr>
          <p:cNvPr id="5" name="object 5"/>
          <p:cNvSpPr/>
          <p:nvPr/>
        </p:nvSpPr>
        <p:spPr>
          <a:xfrm>
            <a:off x="3654136" y="569349"/>
            <a:ext cx="935182" cy="278735"/>
          </a:xfrm>
          <a:prstGeom prst="rect">
            <a:avLst/>
          </a:prstGeom>
          <a:blipFill>
            <a:blip r:embed="rId2" cstate="print"/>
            <a:stretch>
              <a:fillRect/>
            </a:stretch>
          </a:blipFill>
        </p:spPr>
        <p:txBody>
          <a:bodyPr wrap="square" lIns="0" tIns="0" rIns="0" bIns="0" rtlCol="0"/>
          <a:lstStyle/>
          <a:p>
            <a:endParaRPr sz="1227"/>
          </a:p>
        </p:txBody>
      </p:sp>
      <p:sp>
        <p:nvSpPr>
          <p:cNvPr id="6" name="object 6"/>
          <p:cNvSpPr/>
          <p:nvPr/>
        </p:nvSpPr>
        <p:spPr>
          <a:xfrm>
            <a:off x="7829810" y="557400"/>
            <a:ext cx="547688" cy="0"/>
          </a:xfrm>
          <a:custGeom>
            <a:avLst/>
            <a:gdLst/>
            <a:ahLst/>
            <a:cxnLst/>
            <a:rect l="l" t="t" r="r" b="b"/>
            <a:pathLst>
              <a:path w="803275">
                <a:moveTo>
                  <a:pt x="0" y="0"/>
                </a:moveTo>
                <a:lnTo>
                  <a:pt x="803148" y="0"/>
                </a:lnTo>
              </a:path>
            </a:pathLst>
          </a:custGeom>
          <a:ln w="12700">
            <a:solidFill>
              <a:srgbClr val="000000"/>
            </a:solidFill>
          </a:ln>
        </p:spPr>
        <p:txBody>
          <a:bodyPr wrap="square" lIns="0" tIns="0" rIns="0" bIns="0" rtlCol="0"/>
          <a:lstStyle/>
          <a:p>
            <a:endParaRPr sz="1227"/>
          </a:p>
        </p:txBody>
      </p:sp>
      <p:sp>
        <p:nvSpPr>
          <p:cNvPr id="7" name="object 7"/>
          <p:cNvSpPr/>
          <p:nvPr/>
        </p:nvSpPr>
        <p:spPr>
          <a:xfrm>
            <a:off x="4666817" y="464054"/>
            <a:ext cx="3169660" cy="179243"/>
          </a:xfrm>
          <a:custGeom>
            <a:avLst/>
            <a:gdLst/>
            <a:ahLst/>
            <a:cxnLst/>
            <a:rect l="l" t="t" r="r" b="b"/>
            <a:pathLst>
              <a:path w="4648835" h="262890">
                <a:moveTo>
                  <a:pt x="4516882" y="0"/>
                </a:moveTo>
                <a:lnTo>
                  <a:pt x="131445" y="0"/>
                </a:lnTo>
                <a:lnTo>
                  <a:pt x="80260" y="10322"/>
                </a:lnTo>
                <a:lnTo>
                  <a:pt x="38481" y="38480"/>
                </a:lnTo>
                <a:lnTo>
                  <a:pt x="10322" y="80260"/>
                </a:lnTo>
                <a:lnTo>
                  <a:pt x="0" y="131445"/>
                </a:lnTo>
                <a:lnTo>
                  <a:pt x="10322" y="182629"/>
                </a:lnTo>
                <a:lnTo>
                  <a:pt x="38481" y="224408"/>
                </a:lnTo>
                <a:lnTo>
                  <a:pt x="80260" y="252567"/>
                </a:lnTo>
                <a:lnTo>
                  <a:pt x="131445" y="262890"/>
                </a:lnTo>
                <a:lnTo>
                  <a:pt x="4516882" y="262890"/>
                </a:lnTo>
                <a:lnTo>
                  <a:pt x="4568066" y="252567"/>
                </a:lnTo>
                <a:lnTo>
                  <a:pt x="4609846" y="224408"/>
                </a:lnTo>
                <a:lnTo>
                  <a:pt x="4638004" y="182629"/>
                </a:lnTo>
                <a:lnTo>
                  <a:pt x="4648327" y="131445"/>
                </a:lnTo>
                <a:lnTo>
                  <a:pt x="4638004" y="80260"/>
                </a:lnTo>
                <a:lnTo>
                  <a:pt x="4609845" y="38480"/>
                </a:lnTo>
                <a:lnTo>
                  <a:pt x="4568066" y="10322"/>
                </a:lnTo>
                <a:lnTo>
                  <a:pt x="4516882" y="0"/>
                </a:lnTo>
                <a:close/>
              </a:path>
            </a:pathLst>
          </a:custGeom>
          <a:solidFill>
            <a:srgbClr val="000066"/>
          </a:solidFill>
        </p:spPr>
        <p:txBody>
          <a:bodyPr wrap="square" lIns="0" tIns="0" rIns="0" bIns="0" rtlCol="0"/>
          <a:lstStyle/>
          <a:p>
            <a:endParaRPr sz="1227"/>
          </a:p>
        </p:txBody>
      </p:sp>
      <p:sp>
        <p:nvSpPr>
          <p:cNvPr id="8" name="object 8"/>
          <p:cNvSpPr/>
          <p:nvPr/>
        </p:nvSpPr>
        <p:spPr>
          <a:xfrm>
            <a:off x="3448227" y="1022653"/>
            <a:ext cx="4933949" cy="595313"/>
          </a:xfrm>
          <a:custGeom>
            <a:avLst/>
            <a:gdLst/>
            <a:ahLst/>
            <a:cxnLst/>
            <a:rect l="l" t="t" r="r" b="b"/>
            <a:pathLst>
              <a:path w="7236459" h="873125">
                <a:moveTo>
                  <a:pt x="0" y="873125"/>
                </a:moveTo>
                <a:lnTo>
                  <a:pt x="7236206" y="873125"/>
                </a:lnTo>
                <a:lnTo>
                  <a:pt x="7236206" y="0"/>
                </a:lnTo>
                <a:lnTo>
                  <a:pt x="0" y="0"/>
                </a:lnTo>
                <a:lnTo>
                  <a:pt x="0" y="873125"/>
                </a:lnTo>
                <a:close/>
              </a:path>
            </a:pathLst>
          </a:custGeom>
          <a:solidFill>
            <a:srgbClr val="FFFFFF"/>
          </a:solidFill>
        </p:spPr>
        <p:txBody>
          <a:bodyPr wrap="square" lIns="0" tIns="0" rIns="0" bIns="0" rtlCol="0"/>
          <a:lstStyle/>
          <a:p>
            <a:endParaRPr sz="1227"/>
          </a:p>
        </p:txBody>
      </p:sp>
      <p:sp>
        <p:nvSpPr>
          <p:cNvPr id="9" name="object 9"/>
          <p:cNvSpPr txBox="1"/>
          <p:nvPr/>
        </p:nvSpPr>
        <p:spPr>
          <a:xfrm>
            <a:off x="3514552" y="1560641"/>
            <a:ext cx="2383415" cy="419112"/>
          </a:xfrm>
          <a:prstGeom prst="rect">
            <a:avLst/>
          </a:prstGeom>
        </p:spPr>
        <p:txBody>
          <a:bodyPr vert="horz" wrap="square" lIns="0" tIns="8659" rIns="0" bIns="0" rtlCol="0">
            <a:spAutoFit/>
          </a:bodyPr>
          <a:lstStyle/>
          <a:p>
            <a:pPr marL="8659">
              <a:lnSpc>
                <a:spcPts val="1561"/>
              </a:lnSpc>
              <a:spcBef>
                <a:spcPts val="68"/>
              </a:spcBef>
            </a:pPr>
            <a:r>
              <a:rPr sz="1364" b="1" spc="-17" dirty="0">
                <a:latin typeface="Arial"/>
                <a:cs typeface="Arial"/>
              </a:rPr>
              <a:t>TeamsWin </a:t>
            </a:r>
            <a:r>
              <a:rPr sz="1364" b="1" spc="-3" dirty="0">
                <a:latin typeface="Arial"/>
                <a:cs typeface="Arial"/>
              </a:rPr>
              <a:t>High-tech</a:t>
            </a:r>
            <a:endParaRPr sz="1364">
              <a:latin typeface="Arial"/>
              <a:cs typeface="Arial"/>
            </a:endParaRPr>
          </a:p>
          <a:p>
            <a:pPr marL="8659">
              <a:lnSpc>
                <a:spcPts val="1561"/>
              </a:lnSpc>
            </a:pPr>
            <a:r>
              <a:rPr sz="1364" b="1" spc="-3" dirty="0">
                <a:latin typeface="Arial"/>
                <a:cs typeface="Arial"/>
              </a:rPr>
              <a:t>Provides </a:t>
            </a:r>
            <a:r>
              <a:rPr sz="1364" b="1" spc="-7" dirty="0">
                <a:latin typeface="Arial"/>
                <a:cs typeface="Arial"/>
              </a:rPr>
              <a:t>Just-in-Time</a:t>
            </a:r>
            <a:r>
              <a:rPr sz="1364" b="1" spc="-3" dirty="0">
                <a:latin typeface="Arial"/>
                <a:cs typeface="Arial"/>
              </a:rPr>
              <a:t> </a:t>
            </a:r>
            <a:r>
              <a:rPr sz="1364" b="1" dirty="0">
                <a:latin typeface="Arial"/>
                <a:cs typeface="Arial"/>
              </a:rPr>
              <a:t>Profit:</a:t>
            </a:r>
            <a:endParaRPr sz="1364">
              <a:latin typeface="Arial"/>
              <a:cs typeface="Arial"/>
            </a:endParaRPr>
          </a:p>
        </p:txBody>
      </p:sp>
      <p:sp>
        <p:nvSpPr>
          <p:cNvPr id="10" name="object 10"/>
          <p:cNvSpPr txBox="1"/>
          <p:nvPr/>
        </p:nvSpPr>
        <p:spPr>
          <a:xfrm>
            <a:off x="3572741" y="2076031"/>
            <a:ext cx="2950152" cy="1165295"/>
          </a:xfrm>
          <a:prstGeom prst="rect">
            <a:avLst/>
          </a:prstGeom>
        </p:spPr>
        <p:txBody>
          <a:bodyPr vert="horz" wrap="square" lIns="0" tIns="19915" rIns="0" bIns="0" rtlCol="0">
            <a:spAutoFit/>
          </a:bodyPr>
          <a:lstStyle/>
          <a:p>
            <a:pPr marL="261931" marR="3464" indent="-253705" algn="just">
              <a:lnSpc>
                <a:spcPct val="90800"/>
              </a:lnSpc>
              <a:spcBef>
                <a:spcPts val="156"/>
              </a:spcBef>
            </a:pPr>
            <a:r>
              <a:rPr sz="818" spc="-3" dirty="0">
                <a:latin typeface="Arial"/>
                <a:cs typeface="Arial"/>
              </a:rPr>
              <a:t>TeamsWin High-tech Fabrication Production provides complete  </a:t>
            </a:r>
            <a:r>
              <a:rPr sz="818" dirty="0">
                <a:latin typeface="Arial"/>
                <a:cs typeface="Arial"/>
              </a:rPr>
              <a:t>cost </a:t>
            </a:r>
            <a:r>
              <a:rPr sz="818" spc="-3" dirty="0">
                <a:latin typeface="Arial"/>
                <a:cs typeface="Arial"/>
              </a:rPr>
              <a:t>effective business services from design to profit. You  provide </a:t>
            </a:r>
            <a:r>
              <a:rPr sz="818" dirty="0">
                <a:latin typeface="Arial"/>
                <a:cs typeface="Arial"/>
              </a:rPr>
              <a:t>the </a:t>
            </a:r>
            <a:r>
              <a:rPr sz="818" spc="-3" dirty="0">
                <a:latin typeface="Arial"/>
                <a:cs typeface="Arial"/>
              </a:rPr>
              <a:t>numerical design, </a:t>
            </a:r>
            <a:r>
              <a:rPr sz="818" spc="-7" dirty="0">
                <a:latin typeface="Arial"/>
                <a:cs typeface="Arial"/>
              </a:rPr>
              <a:t>we </a:t>
            </a:r>
            <a:r>
              <a:rPr sz="818" dirty="0">
                <a:latin typeface="Arial"/>
                <a:cs typeface="Arial"/>
              </a:rPr>
              <a:t>provide the shared </a:t>
            </a:r>
            <a:r>
              <a:rPr sz="818" spc="-3" dirty="0">
                <a:latin typeface="Arial"/>
                <a:cs typeface="Arial"/>
              </a:rPr>
              <a:t>fabri-  cation, shared business services, shared </a:t>
            </a:r>
            <a:r>
              <a:rPr sz="818" spc="-7" dirty="0">
                <a:latin typeface="Arial"/>
                <a:cs typeface="Arial"/>
              </a:rPr>
              <a:t>store </a:t>
            </a:r>
            <a:r>
              <a:rPr sz="818" spc="-3" dirty="0">
                <a:latin typeface="Arial"/>
                <a:cs typeface="Arial"/>
              </a:rPr>
              <a:t>on </a:t>
            </a:r>
            <a:r>
              <a:rPr sz="818" spc="-7" dirty="0">
                <a:latin typeface="Arial"/>
                <a:cs typeface="Arial"/>
              </a:rPr>
              <a:t>Main  </a:t>
            </a:r>
            <a:r>
              <a:rPr sz="818" dirty="0">
                <a:latin typeface="Arial"/>
                <a:cs typeface="Arial"/>
              </a:rPr>
              <a:t>Street </a:t>
            </a:r>
            <a:r>
              <a:rPr sz="818" spc="-3" dirty="0">
                <a:latin typeface="Arial"/>
                <a:cs typeface="Arial"/>
              </a:rPr>
              <a:t>in Bonners Ferry, </a:t>
            </a:r>
            <a:r>
              <a:rPr sz="818" dirty="0">
                <a:latin typeface="Arial"/>
                <a:cs typeface="Arial"/>
              </a:rPr>
              <a:t>and </a:t>
            </a:r>
            <a:r>
              <a:rPr sz="818" spc="-3" dirty="0">
                <a:latin typeface="Arial"/>
                <a:cs typeface="Arial"/>
              </a:rPr>
              <a:t>you get </a:t>
            </a:r>
            <a:r>
              <a:rPr sz="818" dirty="0">
                <a:latin typeface="Arial"/>
                <a:cs typeface="Arial"/>
              </a:rPr>
              <a:t>the </a:t>
            </a:r>
            <a:r>
              <a:rPr sz="818" spc="-3" dirty="0">
                <a:latin typeface="Arial"/>
                <a:cs typeface="Arial"/>
              </a:rPr>
              <a:t>profit. </a:t>
            </a:r>
            <a:r>
              <a:rPr sz="818" dirty="0">
                <a:latin typeface="Arial"/>
                <a:cs typeface="Arial"/>
              </a:rPr>
              <a:t>With High-  tech </a:t>
            </a:r>
            <a:r>
              <a:rPr sz="818" spc="-3" dirty="0">
                <a:latin typeface="Arial"/>
                <a:cs typeface="Arial"/>
              </a:rPr>
              <a:t>Just-In-Time manufacturing you </a:t>
            </a:r>
            <a:r>
              <a:rPr sz="818" spc="-7" dirty="0">
                <a:latin typeface="Arial"/>
                <a:cs typeface="Arial"/>
              </a:rPr>
              <a:t>will </a:t>
            </a:r>
            <a:r>
              <a:rPr sz="818" dirty="0">
                <a:latin typeface="Arial"/>
                <a:cs typeface="Arial"/>
              </a:rPr>
              <a:t>know the </a:t>
            </a:r>
            <a:r>
              <a:rPr sz="818" spc="-3" dirty="0">
                <a:latin typeface="Arial"/>
                <a:cs typeface="Arial"/>
              </a:rPr>
              <a:t>profit  </a:t>
            </a:r>
            <a:r>
              <a:rPr sz="818" dirty="0">
                <a:latin typeface="Arial"/>
                <a:cs typeface="Arial"/>
              </a:rPr>
              <a:t>for each </a:t>
            </a:r>
            <a:r>
              <a:rPr sz="818" spc="-3" dirty="0">
                <a:latin typeface="Arial"/>
                <a:cs typeface="Arial"/>
              </a:rPr>
              <a:t>product before </a:t>
            </a:r>
            <a:r>
              <a:rPr sz="818" spc="-7" dirty="0">
                <a:latin typeface="Arial"/>
                <a:cs typeface="Arial"/>
              </a:rPr>
              <a:t>we </a:t>
            </a:r>
            <a:r>
              <a:rPr sz="818" dirty="0">
                <a:latin typeface="Arial"/>
                <a:cs typeface="Arial"/>
              </a:rPr>
              <a:t>put </a:t>
            </a:r>
            <a:r>
              <a:rPr sz="818" spc="-3" dirty="0">
                <a:latin typeface="Arial"/>
                <a:cs typeface="Arial"/>
              </a:rPr>
              <a:t>it </a:t>
            </a:r>
            <a:r>
              <a:rPr sz="818" dirty="0">
                <a:latin typeface="Arial"/>
                <a:cs typeface="Arial"/>
              </a:rPr>
              <a:t>up on </a:t>
            </a:r>
            <a:r>
              <a:rPr sz="818" spc="-3" dirty="0">
                <a:latin typeface="Arial"/>
                <a:cs typeface="Arial"/>
              </a:rPr>
              <a:t>Amazon </a:t>
            </a:r>
            <a:r>
              <a:rPr sz="818" dirty="0">
                <a:latin typeface="Arial"/>
                <a:cs typeface="Arial"/>
              </a:rPr>
              <a:t>or E-bay.  </a:t>
            </a:r>
            <a:r>
              <a:rPr sz="818" spc="10" dirty="0">
                <a:latin typeface="Arial"/>
                <a:cs typeface="Arial"/>
              </a:rPr>
              <a:t>We </a:t>
            </a:r>
            <a:r>
              <a:rPr sz="818" spc="-7" dirty="0">
                <a:latin typeface="Arial"/>
                <a:cs typeface="Arial"/>
              </a:rPr>
              <a:t>will </a:t>
            </a:r>
            <a:r>
              <a:rPr sz="818" spc="-3" dirty="0">
                <a:latin typeface="Arial"/>
                <a:cs typeface="Arial"/>
              </a:rPr>
              <a:t>also </a:t>
            </a:r>
            <a:r>
              <a:rPr sz="818" dirty="0">
                <a:latin typeface="Arial"/>
                <a:cs typeface="Arial"/>
              </a:rPr>
              <a:t>show </a:t>
            </a:r>
            <a:r>
              <a:rPr sz="818" spc="-3" dirty="0">
                <a:latin typeface="Arial"/>
                <a:cs typeface="Arial"/>
              </a:rPr>
              <a:t>you </a:t>
            </a:r>
            <a:r>
              <a:rPr sz="818" dirty="0">
                <a:latin typeface="Arial"/>
                <a:cs typeface="Arial"/>
              </a:rPr>
              <a:t>how the </a:t>
            </a:r>
            <a:r>
              <a:rPr sz="818" spc="-3" dirty="0">
                <a:latin typeface="Arial"/>
                <a:cs typeface="Arial"/>
              </a:rPr>
              <a:t>costs of all these services  </a:t>
            </a:r>
            <a:r>
              <a:rPr sz="818" dirty="0">
                <a:latin typeface="Arial"/>
                <a:cs typeface="Arial"/>
              </a:rPr>
              <a:t>are </a:t>
            </a:r>
            <a:r>
              <a:rPr sz="818" spc="-3" dirty="0">
                <a:latin typeface="Arial"/>
                <a:cs typeface="Arial"/>
              </a:rPr>
              <a:t>shared. Because </a:t>
            </a:r>
            <a:r>
              <a:rPr sz="818" dirty="0">
                <a:latin typeface="Arial"/>
                <a:cs typeface="Arial"/>
              </a:rPr>
              <a:t>they are </a:t>
            </a:r>
            <a:r>
              <a:rPr sz="818" spc="-3" dirty="0">
                <a:latin typeface="Arial"/>
                <a:cs typeface="Arial"/>
              </a:rPr>
              <a:t>shared, you </a:t>
            </a:r>
            <a:r>
              <a:rPr sz="818" spc="-7" dirty="0">
                <a:latin typeface="Arial"/>
                <a:cs typeface="Arial"/>
              </a:rPr>
              <a:t>will </a:t>
            </a:r>
            <a:r>
              <a:rPr sz="818" dirty="0">
                <a:latin typeface="Arial"/>
                <a:cs typeface="Arial"/>
              </a:rPr>
              <a:t>see </a:t>
            </a:r>
            <a:r>
              <a:rPr sz="818" spc="-7" dirty="0">
                <a:latin typeface="Arial"/>
                <a:cs typeface="Arial"/>
              </a:rPr>
              <a:t>we  </a:t>
            </a:r>
            <a:r>
              <a:rPr sz="818" dirty="0">
                <a:latin typeface="Arial"/>
                <a:cs typeface="Arial"/>
              </a:rPr>
              <a:t>both </a:t>
            </a:r>
            <a:r>
              <a:rPr sz="818" spc="-3" dirty="0">
                <a:latin typeface="Arial"/>
                <a:cs typeface="Arial"/>
              </a:rPr>
              <a:t>get </a:t>
            </a:r>
            <a:r>
              <a:rPr sz="818" dirty="0">
                <a:latin typeface="Arial"/>
                <a:cs typeface="Arial"/>
              </a:rPr>
              <a:t>a </a:t>
            </a:r>
            <a:r>
              <a:rPr sz="818" spc="-3" dirty="0">
                <a:latin typeface="Arial"/>
                <a:cs typeface="Arial"/>
              </a:rPr>
              <a:t>great</a:t>
            </a:r>
            <a:r>
              <a:rPr sz="818" spc="-10" dirty="0">
                <a:latin typeface="Arial"/>
                <a:cs typeface="Arial"/>
              </a:rPr>
              <a:t> </a:t>
            </a:r>
            <a:r>
              <a:rPr sz="818" spc="-3" dirty="0">
                <a:latin typeface="Arial"/>
                <a:cs typeface="Arial"/>
              </a:rPr>
              <a:t>deal.</a:t>
            </a:r>
            <a:endParaRPr sz="818" dirty="0">
              <a:latin typeface="Arial"/>
              <a:cs typeface="Arial"/>
            </a:endParaRPr>
          </a:p>
        </p:txBody>
      </p:sp>
      <p:sp>
        <p:nvSpPr>
          <p:cNvPr id="11" name="object 11"/>
          <p:cNvSpPr/>
          <p:nvPr/>
        </p:nvSpPr>
        <p:spPr>
          <a:xfrm>
            <a:off x="5914159" y="5267772"/>
            <a:ext cx="2598" cy="1402773"/>
          </a:xfrm>
          <a:custGeom>
            <a:avLst/>
            <a:gdLst/>
            <a:ahLst/>
            <a:cxnLst/>
            <a:rect l="l" t="t" r="r" b="b"/>
            <a:pathLst>
              <a:path w="3810" h="2057400">
                <a:moveTo>
                  <a:pt x="3683" y="0"/>
                </a:moveTo>
                <a:lnTo>
                  <a:pt x="0" y="2057400"/>
                </a:lnTo>
              </a:path>
            </a:pathLst>
          </a:custGeom>
          <a:ln w="9525">
            <a:solidFill>
              <a:srgbClr val="000000"/>
            </a:solidFill>
          </a:ln>
        </p:spPr>
        <p:txBody>
          <a:bodyPr wrap="square" lIns="0" tIns="0" rIns="0" bIns="0" rtlCol="0"/>
          <a:lstStyle/>
          <a:p>
            <a:endParaRPr sz="1227"/>
          </a:p>
        </p:txBody>
      </p:sp>
      <p:sp>
        <p:nvSpPr>
          <p:cNvPr id="12" name="object 12"/>
          <p:cNvSpPr txBox="1"/>
          <p:nvPr/>
        </p:nvSpPr>
        <p:spPr>
          <a:xfrm>
            <a:off x="3522865" y="5593006"/>
            <a:ext cx="988002" cy="188280"/>
          </a:xfrm>
          <a:prstGeom prst="rect">
            <a:avLst/>
          </a:prstGeom>
        </p:spPr>
        <p:txBody>
          <a:bodyPr vert="horz" wrap="square" lIns="0" tIns="8659" rIns="0" bIns="0" rtlCol="0">
            <a:spAutoFit/>
          </a:bodyPr>
          <a:lstStyle/>
          <a:p>
            <a:pPr marL="8659">
              <a:lnSpc>
                <a:spcPts val="702"/>
              </a:lnSpc>
              <a:spcBef>
                <a:spcPts val="68"/>
              </a:spcBef>
            </a:pPr>
            <a:r>
              <a:rPr sz="614" dirty="0">
                <a:latin typeface="Arial"/>
                <a:cs typeface="Arial"/>
              </a:rPr>
              <a:t>7087 </a:t>
            </a:r>
            <a:r>
              <a:rPr sz="614" spc="-3" dirty="0">
                <a:latin typeface="Arial"/>
                <a:cs typeface="Arial"/>
              </a:rPr>
              <a:t>Funkhouser</a:t>
            </a:r>
            <a:r>
              <a:rPr sz="614" spc="-10" dirty="0">
                <a:latin typeface="Arial"/>
                <a:cs typeface="Arial"/>
              </a:rPr>
              <a:t> </a:t>
            </a:r>
            <a:r>
              <a:rPr sz="614" dirty="0">
                <a:latin typeface="Arial"/>
                <a:cs typeface="Arial"/>
              </a:rPr>
              <a:t>ST</a:t>
            </a:r>
            <a:endParaRPr sz="614">
              <a:latin typeface="Arial"/>
              <a:cs typeface="Arial"/>
            </a:endParaRPr>
          </a:p>
          <a:p>
            <a:pPr marL="8659">
              <a:lnSpc>
                <a:spcPts val="702"/>
              </a:lnSpc>
            </a:pPr>
            <a:r>
              <a:rPr sz="614" spc="-3" dirty="0">
                <a:latin typeface="Arial"/>
                <a:cs typeface="Arial"/>
              </a:rPr>
              <a:t>Bonners Ferry, Idaho</a:t>
            </a:r>
            <a:r>
              <a:rPr sz="614" spc="-14" dirty="0">
                <a:latin typeface="Arial"/>
                <a:cs typeface="Arial"/>
              </a:rPr>
              <a:t> </a:t>
            </a:r>
            <a:r>
              <a:rPr sz="614" spc="-3" dirty="0">
                <a:latin typeface="Arial"/>
                <a:cs typeface="Arial"/>
              </a:rPr>
              <a:t>83805</a:t>
            </a:r>
            <a:endParaRPr sz="614">
              <a:latin typeface="Arial"/>
              <a:cs typeface="Arial"/>
            </a:endParaRPr>
          </a:p>
        </p:txBody>
      </p:sp>
      <p:sp>
        <p:nvSpPr>
          <p:cNvPr id="13" name="object 13"/>
          <p:cNvSpPr txBox="1"/>
          <p:nvPr/>
        </p:nvSpPr>
        <p:spPr>
          <a:xfrm>
            <a:off x="3532216" y="5296607"/>
            <a:ext cx="2192482" cy="144626"/>
          </a:xfrm>
          <a:prstGeom prst="rect">
            <a:avLst/>
          </a:prstGeom>
        </p:spPr>
        <p:txBody>
          <a:bodyPr vert="horz" wrap="square" lIns="0" tIns="8226" rIns="0" bIns="0" rtlCol="0">
            <a:spAutoFit/>
          </a:bodyPr>
          <a:lstStyle/>
          <a:p>
            <a:pPr marL="8659">
              <a:spcBef>
                <a:spcPts val="65"/>
              </a:spcBef>
            </a:pPr>
            <a:r>
              <a:rPr sz="886" b="1" spc="-3" dirty="0">
                <a:latin typeface="Arial"/>
                <a:cs typeface="Arial"/>
              </a:rPr>
              <a:t>Contact: </a:t>
            </a:r>
            <a:r>
              <a:rPr sz="886" b="1" spc="-7" dirty="0">
                <a:latin typeface="Arial"/>
                <a:cs typeface="Arial"/>
              </a:rPr>
              <a:t>Bob </a:t>
            </a:r>
            <a:r>
              <a:rPr sz="886" b="1" spc="-3" dirty="0">
                <a:latin typeface="Arial"/>
                <a:cs typeface="Arial"/>
              </a:rPr>
              <a:t>Pace, TeamsWin</a:t>
            </a:r>
            <a:r>
              <a:rPr sz="886" b="1" spc="14" dirty="0">
                <a:latin typeface="Arial"/>
                <a:cs typeface="Arial"/>
              </a:rPr>
              <a:t> </a:t>
            </a:r>
            <a:r>
              <a:rPr sz="886" b="1" spc="-3" dirty="0">
                <a:latin typeface="Arial"/>
                <a:cs typeface="Arial"/>
              </a:rPr>
              <a:t>Chairman</a:t>
            </a:r>
            <a:endParaRPr sz="886">
              <a:latin typeface="Arial"/>
              <a:cs typeface="Arial"/>
            </a:endParaRPr>
          </a:p>
        </p:txBody>
      </p:sp>
      <p:sp>
        <p:nvSpPr>
          <p:cNvPr id="14" name="object 14"/>
          <p:cNvSpPr txBox="1"/>
          <p:nvPr/>
        </p:nvSpPr>
        <p:spPr>
          <a:xfrm>
            <a:off x="3540529" y="6077224"/>
            <a:ext cx="1369002" cy="329344"/>
          </a:xfrm>
          <a:prstGeom prst="rect">
            <a:avLst/>
          </a:prstGeom>
        </p:spPr>
        <p:txBody>
          <a:bodyPr vert="horz" wrap="square" lIns="0" tIns="8659" rIns="0" bIns="0" rtlCol="0">
            <a:spAutoFit/>
          </a:bodyPr>
          <a:lstStyle/>
          <a:p>
            <a:pPr marL="8659">
              <a:lnSpc>
                <a:spcPts val="944"/>
              </a:lnSpc>
              <a:spcBef>
                <a:spcPts val="68"/>
              </a:spcBef>
            </a:pPr>
            <a:r>
              <a:rPr sz="818" spc="-3" dirty="0">
                <a:latin typeface="Arial"/>
                <a:cs typeface="Arial"/>
              </a:rPr>
              <a:t>Cell:</a:t>
            </a:r>
            <a:r>
              <a:rPr sz="818" spc="-7" dirty="0">
                <a:latin typeface="Arial"/>
                <a:cs typeface="Arial"/>
              </a:rPr>
              <a:t> </a:t>
            </a:r>
            <a:r>
              <a:rPr sz="818" spc="-3" dirty="0">
                <a:latin typeface="Arial"/>
                <a:cs typeface="Arial"/>
              </a:rPr>
              <a:t>208-304-4458</a:t>
            </a:r>
            <a:endParaRPr sz="818">
              <a:latin typeface="Arial"/>
              <a:cs typeface="Arial"/>
            </a:endParaRPr>
          </a:p>
          <a:p>
            <a:pPr marL="8659">
              <a:lnSpc>
                <a:spcPts val="655"/>
              </a:lnSpc>
            </a:pPr>
            <a:r>
              <a:rPr sz="614" dirty="0">
                <a:latin typeface="Arial"/>
                <a:cs typeface="Arial"/>
              </a:rPr>
              <a:t>Phone:</a:t>
            </a:r>
            <a:r>
              <a:rPr sz="614" spc="-10" dirty="0">
                <a:latin typeface="Arial"/>
                <a:cs typeface="Arial"/>
              </a:rPr>
              <a:t> </a:t>
            </a:r>
            <a:r>
              <a:rPr sz="614" spc="-3" dirty="0">
                <a:latin typeface="Arial"/>
                <a:cs typeface="Arial"/>
              </a:rPr>
              <a:t>208-295-7094</a:t>
            </a:r>
            <a:endParaRPr sz="614">
              <a:latin typeface="Arial"/>
              <a:cs typeface="Arial"/>
            </a:endParaRPr>
          </a:p>
          <a:p>
            <a:pPr marL="8659">
              <a:lnSpc>
                <a:spcPts val="937"/>
              </a:lnSpc>
            </a:pPr>
            <a:r>
              <a:rPr sz="818" spc="-3" dirty="0">
                <a:latin typeface="Arial"/>
                <a:cs typeface="Arial"/>
              </a:rPr>
              <a:t>E-mail</a:t>
            </a:r>
            <a:r>
              <a:rPr sz="818" spc="-3" dirty="0">
                <a:latin typeface="Arial"/>
                <a:cs typeface="Arial"/>
                <a:hlinkClick r:id="rId3"/>
              </a:rPr>
              <a:t>:</a:t>
            </a:r>
            <a:r>
              <a:rPr sz="818" spc="-31" dirty="0">
                <a:latin typeface="Arial"/>
                <a:cs typeface="Arial"/>
                <a:hlinkClick r:id="rId3"/>
              </a:rPr>
              <a:t> </a:t>
            </a:r>
            <a:r>
              <a:rPr sz="818" spc="-3" dirty="0">
                <a:latin typeface="Arial"/>
                <a:cs typeface="Arial"/>
                <a:hlinkClick r:id="rId3"/>
              </a:rPr>
              <a:t>bpace@teamswin.net</a:t>
            </a:r>
            <a:endParaRPr sz="818">
              <a:latin typeface="Arial"/>
              <a:cs typeface="Arial"/>
            </a:endParaRPr>
          </a:p>
        </p:txBody>
      </p:sp>
      <p:sp>
        <p:nvSpPr>
          <p:cNvPr id="15" name="object 15"/>
          <p:cNvSpPr/>
          <p:nvPr/>
        </p:nvSpPr>
        <p:spPr>
          <a:xfrm>
            <a:off x="3446318" y="5222312"/>
            <a:ext cx="4929188" cy="0"/>
          </a:xfrm>
          <a:custGeom>
            <a:avLst/>
            <a:gdLst/>
            <a:ahLst/>
            <a:cxnLst/>
            <a:rect l="l" t="t" r="r" b="b"/>
            <a:pathLst>
              <a:path w="7229475">
                <a:moveTo>
                  <a:pt x="0" y="0"/>
                </a:moveTo>
                <a:lnTo>
                  <a:pt x="7229475" y="0"/>
                </a:lnTo>
              </a:path>
            </a:pathLst>
          </a:custGeom>
          <a:ln w="19050">
            <a:solidFill>
              <a:srgbClr val="000000"/>
            </a:solidFill>
          </a:ln>
        </p:spPr>
        <p:txBody>
          <a:bodyPr wrap="square" lIns="0" tIns="0" rIns="0" bIns="0" rtlCol="0"/>
          <a:lstStyle/>
          <a:p>
            <a:endParaRPr sz="1227"/>
          </a:p>
        </p:txBody>
      </p:sp>
      <p:sp>
        <p:nvSpPr>
          <p:cNvPr id="16" name="object 16"/>
          <p:cNvSpPr/>
          <p:nvPr/>
        </p:nvSpPr>
        <p:spPr>
          <a:xfrm>
            <a:off x="6641523" y="1540034"/>
            <a:ext cx="1662545" cy="874135"/>
          </a:xfrm>
          <a:prstGeom prst="rect">
            <a:avLst/>
          </a:prstGeom>
          <a:blipFill>
            <a:blip r:embed="rId4" cstate="print"/>
            <a:stretch>
              <a:fillRect/>
            </a:stretch>
          </a:blipFill>
        </p:spPr>
        <p:txBody>
          <a:bodyPr wrap="square" lIns="0" tIns="0" rIns="0" bIns="0" rtlCol="0"/>
          <a:lstStyle/>
          <a:p>
            <a:endParaRPr sz="1227"/>
          </a:p>
        </p:txBody>
      </p:sp>
      <p:sp>
        <p:nvSpPr>
          <p:cNvPr id="17" name="object 17"/>
          <p:cNvSpPr/>
          <p:nvPr/>
        </p:nvSpPr>
        <p:spPr>
          <a:xfrm>
            <a:off x="3446320" y="1003170"/>
            <a:ext cx="1202748" cy="0"/>
          </a:xfrm>
          <a:custGeom>
            <a:avLst/>
            <a:gdLst/>
            <a:ahLst/>
            <a:cxnLst/>
            <a:rect l="l" t="t" r="r" b="b"/>
            <a:pathLst>
              <a:path w="1764030">
                <a:moveTo>
                  <a:pt x="0" y="0"/>
                </a:moveTo>
                <a:lnTo>
                  <a:pt x="1764026" y="0"/>
                </a:lnTo>
              </a:path>
            </a:pathLst>
          </a:custGeom>
          <a:ln w="28575">
            <a:solidFill>
              <a:srgbClr val="000066"/>
            </a:solidFill>
          </a:ln>
        </p:spPr>
        <p:txBody>
          <a:bodyPr wrap="square" lIns="0" tIns="0" rIns="0" bIns="0" rtlCol="0"/>
          <a:lstStyle/>
          <a:p>
            <a:endParaRPr sz="1227"/>
          </a:p>
        </p:txBody>
      </p:sp>
      <p:sp>
        <p:nvSpPr>
          <p:cNvPr id="18" name="object 18"/>
          <p:cNvSpPr txBox="1"/>
          <p:nvPr/>
        </p:nvSpPr>
        <p:spPr>
          <a:xfrm>
            <a:off x="3586249" y="1001611"/>
            <a:ext cx="922193" cy="92613"/>
          </a:xfrm>
          <a:prstGeom prst="rect">
            <a:avLst/>
          </a:prstGeom>
        </p:spPr>
        <p:txBody>
          <a:bodyPr vert="horz" wrap="square" lIns="0" tIns="8659" rIns="0" bIns="0" rtlCol="0">
            <a:spAutoFit/>
          </a:bodyPr>
          <a:lstStyle/>
          <a:p>
            <a:pPr marL="8659">
              <a:spcBef>
                <a:spcPts val="68"/>
              </a:spcBef>
            </a:pPr>
            <a:r>
              <a:rPr sz="545" dirty="0">
                <a:latin typeface="Arial Black"/>
                <a:cs typeface="Arial Black"/>
              </a:rPr>
              <a:t>TW </a:t>
            </a:r>
            <a:r>
              <a:rPr sz="545" spc="-3" dirty="0">
                <a:latin typeface="Arial Black"/>
                <a:cs typeface="Arial Black"/>
              </a:rPr>
              <a:t>Production</a:t>
            </a:r>
            <a:r>
              <a:rPr sz="545" spc="-27" dirty="0">
                <a:latin typeface="Arial Black"/>
                <a:cs typeface="Arial Black"/>
              </a:rPr>
              <a:t> </a:t>
            </a:r>
            <a:r>
              <a:rPr sz="545" spc="-3" dirty="0">
                <a:latin typeface="Arial Black"/>
                <a:cs typeface="Arial Black"/>
              </a:rPr>
              <a:t>Provides</a:t>
            </a:r>
            <a:endParaRPr sz="545">
              <a:latin typeface="Arial Black"/>
              <a:cs typeface="Arial Black"/>
            </a:endParaRPr>
          </a:p>
        </p:txBody>
      </p:sp>
      <p:sp>
        <p:nvSpPr>
          <p:cNvPr id="19" name="object 19"/>
          <p:cNvSpPr/>
          <p:nvPr/>
        </p:nvSpPr>
        <p:spPr>
          <a:xfrm>
            <a:off x="4649066" y="1018756"/>
            <a:ext cx="1202834" cy="187036"/>
          </a:xfrm>
          <a:prstGeom prst="rect">
            <a:avLst/>
          </a:prstGeom>
          <a:blipFill>
            <a:blip r:embed="rId5" cstate="print"/>
            <a:stretch>
              <a:fillRect/>
            </a:stretch>
          </a:blipFill>
        </p:spPr>
        <p:txBody>
          <a:bodyPr wrap="square" lIns="0" tIns="0" rIns="0" bIns="0" rtlCol="0"/>
          <a:lstStyle/>
          <a:p>
            <a:endParaRPr sz="1227"/>
          </a:p>
        </p:txBody>
      </p:sp>
      <p:sp>
        <p:nvSpPr>
          <p:cNvPr id="20" name="object 20"/>
          <p:cNvSpPr/>
          <p:nvPr/>
        </p:nvSpPr>
        <p:spPr>
          <a:xfrm>
            <a:off x="4649065" y="1011612"/>
            <a:ext cx="1203180" cy="19483"/>
          </a:xfrm>
          <a:custGeom>
            <a:avLst/>
            <a:gdLst/>
            <a:ahLst/>
            <a:cxnLst/>
            <a:rect l="l" t="t" r="r" b="b"/>
            <a:pathLst>
              <a:path w="1764664" h="28575">
                <a:moveTo>
                  <a:pt x="0" y="28575"/>
                </a:moveTo>
                <a:lnTo>
                  <a:pt x="1764157" y="28575"/>
                </a:lnTo>
                <a:lnTo>
                  <a:pt x="1764157" y="0"/>
                </a:lnTo>
                <a:lnTo>
                  <a:pt x="0" y="0"/>
                </a:lnTo>
                <a:lnTo>
                  <a:pt x="0" y="28575"/>
                </a:lnTo>
                <a:close/>
              </a:path>
            </a:pathLst>
          </a:custGeom>
          <a:solidFill>
            <a:srgbClr val="000066"/>
          </a:solidFill>
        </p:spPr>
        <p:txBody>
          <a:bodyPr wrap="square" lIns="0" tIns="0" rIns="0" bIns="0" rtlCol="0"/>
          <a:lstStyle/>
          <a:p>
            <a:endParaRPr sz="1227"/>
          </a:p>
        </p:txBody>
      </p:sp>
      <p:sp>
        <p:nvSpPr>
          <p:cNvPr id="21" name="object 21"/>
          <p:cNvSpPr/>
          <p:nvPr/>
        </p:nvSpPr>
        <p:spPr>
          <a:xfrm>
            <a:off x="5851899" y="1018756"/>
            <a:ext cx="1202748" cy="187036"/>
          </a:xfrm>
          <a:prstGeom prst="rect">
            <a:avLst/>
          </a:prstGeom>
          <a:blipFill>
            <a:blip r:embed="rId6" cstate="print"/>
            <a:stretch>
              <a:fillRect/>
            </a:stretch>
          </a:blipFill>
        </p:spPr>
        <p:txBody>
          <a:bodyPr wrap="square" lIns="0" tIns="0" rIns="0" bIns="0" rtlCol="0"/>
          <a:lstStyle/>
          <a:p>
            <a:endParaRPr sz="1227"/>
          </a:p>
        </p:txBody>
      </p:sp>
      <p:sp>
        <p:nvSpPr>
          <p:cNvPr id="22" name="object 22"/>
          <p:cNvSpPr/>
          <p:nvPr/>
        </p:nvSpPr>
        <p:spPr>
          <a:xfrm>
            <a:off x="5851899" y="1011612"/>
            <a:ext cx="1202748" cy="19483"/>
          </a:xfrm>
          <a:custGeom>
            <a:avLst/>
            <a:gdLst/>
            <a:ahLst/>
            <a:cxnLst/>
            <a:rect l="l" t="t" r="r" b="b"/>
            <a:pathLst>
              <a:path w="1764029" h="28575">
                <a:moveTo>
                  <a:pt x="0" y="28575"/>
                </a:moveTo>
                <a:lnTo>
                  <a:pt x="1764029" y="28575"/>
                </a:lnTo>
                <a:lnTo>
                  <a:pt x="1764029" y="0"/>
                </a:lnTo>
                <a:lnTo>
                  <a:pt x="0" y="0"/>
                </a:lnTo>
                <a:lnTo>
                  <a:pt x="0" y="28575"/>
                </a:lnTo>
                <a:close/>
              </a:path>
            </a:pathLst>
          </a:custGeom>
          <a:solidFill>
            <a:srgbClr val="000066"/>
          </a:solidFill>
        </p:spPr>
        <p:txBody>
          <a:bodyPr wrap="square" lIns="0" tIns="0" rIns="0" bIns="0" rtlCol="0"/>
          <a:lstStyle/>
          <a:p>
            <a:endParaRPr sz="1227"/>
          </a:p>
        </p:txBody>
      </p:sp>
      <p:sp>
        <p:nvSpPr>
          <p:cNvPr id="23" name="object 23"/>
          <p:cNvSpPr/>
          <p:nvPr/>
        </p:nvSpPr>
        <p:spPr>
          <a:xfrm>
            <a:off x="7054648" y="1018756"/>
            <a:ext cx="1202834" cy="187036"/>
          </a:xfrm>
          <a:prstGeom prst="rect">
            <a:avLst/>
          </a:prstGeom>
          <a:blipFill>
            <a:blip r:embed="rId5" cstate="print"/>
            <a:stretch>
              <a:fillRect/>
            </a:stretch>
          </a:blipFill>
        </p:spPr>
        <p:txBody>
          <a:bodyPr wrap="square" lIns="0" tIns="0" rIns="0" bIns="0" rtlCol="0"/>
          <a:lstStyle/>
          <a:p>
            <a:endParaRPr sz="1227"/>
          </a:p>
        </p:txBody>
      </p:sp>
      <p:sp>
        <p:nvSpPr>
          <p:cNvPr id="24" name="object 24"/>
          <p:cNvSpPr/>
          <p:nvPr/>
        </p:nvSpPr>
        <p:spPr>
          <a:xfrm>
            <a:off x="7054647" y="1011612"/>
            <a:ext cx="1203180" cy="19483"/>
          </a:xfrm>
          <a:custGeom>
            <a:avLst/>
            <a:gdLst/>
            <a:ahLst/>
            <a:cxnLst/>
            <a:rect l="l" t="t" r="r" b="b"/>
            <a:pathLst>
              <a:path w="1764665" h="28575">
                <a:moveTo>
                  <a:pt x="0" y="28575"/>
                </a:moveTo>
                <a:lnTo>
                  <a:pt x="1764157" y="28575"/>
                </a:lnTo>
                <a:lnTo>
                  <a:pt x="1764157" y="0"/>
                </a:lnTo>
                <a:lnTo>
                  <a:pt x="0" y="0"/>
                </a:lnTo>
                <a:lnTo>
                  <a:pt x="0" y="28575"/>
                </a:lnTo>
                <a:close/>
              </a:path>
            </a:pathLst>
          </a:custGeom>
          <a:solidFill>
            <a:srgbClr val="000066"/>
          </a:solidFill>
        </p:spPr>
        <p:txBody>
          <a:bodyPr wrap="square" lIns="0" tIns="0" rIns="0" bIns="0" rtlCol="0"/>
          <a:lstStyle/>
          <a:p>
            <a:endParaRPr sz="1227"/>
          </a:p>
        </p:txBody>
      </p:sp>
      <p:sp>
        <p:nvSpPr>
          <p:cNvPr id="25" name="object 25"/>
          <p:cNvSpPr/>
          <p:nvPr/>
        </p:nvSpPr>
        <p:spPr>
          <a:xfrm>
            <a:off x="3446320" y="1236965"/>
            <a:ext cx="1202748" cy="187036"/>
          </a:xfrm>
          <a:prstGeom prst="rect">
            <a:avLst/>
          </a:prstGeom>
          <a:blipFill>
            <a:blip r:embed="rId7" cstate="print"/>
            <a:stretch>
              <a:fillRect/>
            </a:stretch>
          </a:blipFill>
        </p:spPr>
        <p:txBody>
          <a:bodyPr wrap="square" lIns="0" tIns="0" rIns="0" bIns="0" rtlCol="0"/>
          <a:lstStyle/>
          <a:p>
            <a:endParaRPr sz="1227"/>
          </a:p>
        </p:txBody>
      </p:sp>
      <p:sp>
        <p:nvSpPr>
          <p:cNvPr id="26" name="object 26"/>
          <p:cNvSpPr/>
          <p:nvPr/>
        </p:nvSpPr>
        <p:spPr>
          <a:xfrm>
            <a:off x="3446320" y="1229821"/>
            <a:ext cx="1202748" cy="19483"/>
          </a:xfrm>
          <a:custGeom>
            <a:avLst/>
            <a:gdLst/>
            <a:ahLst/>
            <a:cxnLst/>
            <a:rect l="l" t="t" r="r" b="b"/>
            <a:pathLst>
              <a:path w="1764030" h="28575">
                <a:moveTo>
                  <a:pt x="0" y="28575"/>
                </a:moveTo>
                <a:lnTo>
                  <a:pt x="1764026" y="28575"/>
                </a:lnTo>
                <a:lnTo>
                  <a:pt x="1764026" y="0"/>
                </a:lnTo>
                <a:lnTo>
                  <a:pt x="0" y="0"/>
                </a:lnTo>
                <a:lnTo>
                  <a:pt x="0" y="28575"/>
                </a:lnTo>
                <a:close/>
              </a:path>
            </a:pathLst>
          </a:custGeom>
          <a:solidFill>
            <a:srgbClr val="000066"/>
          </a:solidFill>
        </p:spPr>
        <p:txBody>
          <a:bodyPr wrap="square" lIns="0" tIns="0" rIns="0" bIns="0" rtlCol="0"/>
          <a:lstStyle/>
          <a:p>
            <a:endParaRPr sz="1227"/>
          </a:p>
        </p:txBody>
      </p:sp>
      <p:sp>
        <p:nvSpPr>
          <p:cNvPr id="27" name="object 27"/>
          <p:cNvSpPr txBox="1"/>
          <p:nvPr/>
        </p:nvSpPr>
        <p:spPr>
          <a:xfrm>
            <a:off x="3479223" y="1233327"/>
            <a:ext cx="1093210" cy="113271"/>
          </a:xfrm>
          <a:prstGeom prst="rect">
            <a:avLst/>
          </a:prstGeom>
        </p:spPr>
        <p:txBody>
          <a:bodyPr vert="horz" wrap="square" lIns="0" tIns="8226" rIns="0" bIns="0" rtlCol="0">
            <a:spAutoFit/>
          </a:bodyPr>
          <a:lstStyle/>
          <a:p>
            <a:pPr marL="8659">
              <a:spcBef>
                <a:spcPts val="65"/>
              </a:spcBef>
            </a:pPr>
            <a:r>
              <a:rPr sz="682" spc="-3" dirty="0">
                <a:latin typeface="Times New Roman"/>
                <a:cs typeface="Times New Roman"/>
              </a:rPr>
              <a:t>Shared Scorecard,</a:t>
            </a:r>
            <a:r>
              <a:rPr sz="682" spc="150" dirty="0">
                <a:latin typeface="Times New Roman"/>
                <a:cs typeface="Times New Roman"/>
              </a:rPr>
              <a:t> </a:t>
            </a:r>
            <a:r>
              <a:rPr sz="682" spc="-3" dirty="0">
                <a:latin typeface="Times New Roman"/>
                <a:cs typeface="Times New Roman"/>
              </a:rPr>
              <a:t>Accounting</a:t>
            </a:r>
            <a:endParaRPr sz="682">
              <a:latin typeface="Times New Roman"/>
              <a:cs typeface="Times New Roman"/>
            </a:endParaRPr>
          </a:p>
        </p:txBody>
      </p:sp>
      <p:sp>
        <p:nvSpPr>
          <p:cNvPr id="28" name="object 28"/>
          <p:cNvSpPr/>
          <p:nvPr/>
        </p:nvSpPr>
        <p:spPr>
          <a:xfrm>
            <a:off x="4649066" y="1236965"/>
            <a:ext cx="1202834" cy="187036"/>
          </a:xfrm>
          <a:prstGeom prst="rect">
            <a:avLst/>
          </a:prstGeom>
          <a:blipFill>
            <a:blip r:embed="rId8" cstate="print"/>
            <a:stretch>
              <a:fillRect/>
            </a:stretch>
          </a:blipFill>
        </p:spPr>
        <p:txBody>
          <a:bodyPr wrap="square" lIns="0" tIns="0" rIns="0" bIns="0" rtlCol="0"/>
          <a:lstStyle/>
          <a:p>
            <a:endParaRPr sz="1227"/>
          </a:p>
        </p:txBody>
      </p:sp>
      <p:sp>
        <p:nvSpPr>
          <p:cNvPr id="29" name="object 29"/>
          <p:cNvSpPr/>
          <p:nvPr/>
        </p:nvSpPr>
        <p:spPr>
          <a:xfrm>
            <a:off x="4649065" y="1229821"/>
            <a:ext cx="1203180" cy="19483"/>
          </a:xfrm>
          <a:custGeom>
            <a:avLst/>
            <a:gdLst/>
            <a:ahLst/>
            <a:cxnLst/>
            <a:rect l="l" t="t" r="r" b="b"/>
            <a:pathLst>
              <a:path w="1764664" h="28575">
                <a:moveTo>
                  <a:pt x="0" y="28575"/>
                </a:moveTo>
                <a:lnTo>
                  <a:pt x="1764157" y="28575"/>
                </a:lnTo>
                <a:lnTo>
                  <a:pt x="1764157" y="0"/>
                </a:lnTo>
                <a:lnTo>
                  <a:pt x="0" y="0"/>
                </a:lnTo>
                <a:lnTo>
                  <a:pt x="0" y="28575"/>
                </a:lnTo>
                <a:close/>
              </a:path>
            </a:pathLst>
          </a:custGeom>
          <a:solidFill>
            <a:srgbClr val="000066"/>
          </a:solidFill>
        </p:spPr>
        <p:txBody>
          <a:bodyPr wrap="square" lIns="0" tIns="0" rIns="0" bIns="0" rtlCol="0"/>
          <a:lstStyle/>
          <a:p>
            <a:endParaRPr sz="1227"/>
          </a:p>
        </p:txBody>
      </p:sp>
      <p:sp>
        <p:nvSpPr>
          <p:cNvPr id="30" name="object 30"/>
          <p:cNvSpPr/>
          <p:nvPr/>
        </p:nvSpPr>
        <p:spPr>
          <a:xfrm>
            <a:off x="5851899" y="1236965"/>
            <a:ext cx="1202748" cy="187036"/>
          </a:xfrm>
          <a:prstGeom prst="rect">
            <a:avLst/>
          </a:prstGeom>
          <a:blipFill>
            <a:blip r:embed="rId9" cstate="print"/>
            <a:stretch>
              <a:fillRect/>
            </a:stretch>
          </a:blipFill>
        </p:spPr>
        <p:txBody>
          <a:bodyPr wrap="square" lIns="0" tIns="0" rIns="0" bIns="0" rtlCol="0"/>
          <a:lstStyle/>
          <a:p>
            <a:endParaRPr sz="1227"/>
          </a:p>
        </p:txBody>
      </p:sp>
      <p:sp>
        <p:nvSpPr>
          <p:cNvPr id="31" name="object 31"/>
          <p:cNvSpPr/>
          <p:nvPr/>
        </p:nvSpPr>
        <p:spPr>
          <a:xfrm>
            <a:off x="5851899" y="1229821"/>
            <a:ext cx="1202748" cy="19483"/>
          </a:xfrm>
          <a:custGeom>
            <a:avLst/>
            <a:gdLst/>
            <a:ahLst/>
            <a:cxnLst/>
            <a:rect l="l" t="t" r="r" b="b"/>
            <a:pathLst>
              <a:path w="1764029" h="28575">
                <a:moveTo>
                  <a:pt x="0" y="28575"/>
                </a:moveTo>
                <a:lnTo>
                  <a:pt x="1764029" y="28575"/>
                </a:lnTo>
                <a:lnTo>
                  <a:pt x="1764029" y="0"/>
                </a:lnTo>
                <a:lnTo>
                  <a:pt x="0" y="0"/>
                </a:lnTo>
                <a:lnTo>
                  <a:pt x="0" y="28575"/>
                </a:lnTo>
                <a:close/>
              </a:path>
            </a:pathLst>
          </a:custGeom>
          <a:solidFill>
            <a:srgbClr val="000066"/>
          </a:solidFill>
        </p:spPr>
        <p:txBody>
          <a:bodyPr wrap="square" lIns="0" tIns="0" rIns="0" bIns="0" rtlCol="0"/>
          <a:lstStyle/>
          <a:p>
            <a:endParaRPr sz="1227"/>
          </a:p>
        </p:txBody>
      </p:sp>
      <p:sp>
        <p:nvSpPr>
          <p:cNvPr id="32" name="object 32"/>
          <p:cNvSpPr/>
          <p:nvPr/>
        </p:nvSpPr>
        <p:spPr>
          <a:xfrm>
            <a:off x="7054648" y="1236965"/>
            <a:ext cx="1202834" cy="187036"/>
          </a:xfrm>
          <a:prstGeom prst="rect">
            <a:avLst/>
          </a:prstGeom>
          <a:blipFill>
            <a:blip r:embed="rId8" cstate="print"/>
            <a:stretch>
              <a:fillRect/>
            </a:stretch>
          </a:blipFill>
        </p:spPr>
        <p:txBody>
          <a:bodyPr wrap="square" lIns="0" tIns="0" rIns="0" bIns="0" rtlCol="0"/>
          <a:lstStyle/>
          <a:p>
            <a:endParaRPr sz="1227"/>
          </a:p>
        </p:txBody>
      </p:sp>
      <p:sp>
        <p:nvSpPr>
          <p:cNvPr id="33" name="object 33"/>
          <p:cNvSpPr/>
          <p:nvPr/>
        </p:nvSpPr>
        <p:spPr>
          <a:xfrm>
            <a:off x="7054647" y="1229821"/>
            <a:ext cx="1203180" cy="19483"/>
          </a:xfrm>
          <a:custGeom>
            <a:avLst/>
            <a:gdLst/>
            <a:ahLst/>
            <a:cxnLst/>
            <a:rect l="l" t="t" r="r" b="b"/>
            <a:pathLst>
              <a:path w="1764665" h="28575">
                <a:moveTo>
                  <a:pt x="0" y="28575"/>
                </a:moveTo>
                <a:lnTo>
                  <a:pt x="1764157" y="28575"/>
                </a:lnTo>
                <a:lnTo>
                  <a:pt x="1764157" y="0"/>
                </a:lnTo>
                <a:lnTo>
                  <a:pt x="0" y="0"/>
                </a:lnTo>
                <a:lnTo>
                  <a:pt x="0" y="28575"/>
                </a:lnTo>
                <a:close/>
              </a:path>
            </a:pathLst>
          </a:custGeom>
          <a:solidFill>
            <a:srgbClr val="000066"/>
          </a:solidFill>
        </p:spPr>
        <p:txBody>
          <a:bodyPr wrap="square" lIns="0" tIns="0" rIns="0" bIns="0" rtlCol="0"/>
          <a:lstStyle/>
          <a:p>
            <a:endParaRPr sz="1227"/>
          </a:p>
        </p:txBody>
      </p:sp>
      <p:sp>
        <p:nvSpPr>
          <p:cNvPr id="34" name="object 34"/>
          <p:cNvSpPr/>
          <p:nvPr/>
        </p:nvSpPr>
        <p:spPr>
          <a:xfrm>
            <a:off x="3446318" y="1475090"/>
            <a:ext cx="4935682" cy="25977"/>
          </a:xfrm>
          <a:custGeom>
            <a:avLst/>
            <a:gdLst/>
            <a:ahLst/>
            <a:cxnLst/>
            <a:rect l="l" t="t" r="r" b="b"/>
            <a:pathLst>
              <a:path w="7239000" h="38100">
                <a:moveTo>
                  <a:pt x="0" y="38100"/>
                </a:moveTo>
                <a:lnTo>
                  <a:pt x="7238999" y="38100"/>
                </a:lnTo>
                <a:lnTo>
                  <a:pt x="7238999" y="0"/>
                </a:lnTo>
                <a:lnTo>
                  <a:pt x="0" y="0"/>
                </a:lnTo>
                <a:lnTo>
                  <a:pt x="0" y="38100"/>
                </a:lnTo>
                <a:close/>
              </a:path>
            </a:pathLst>
          </a:custGeom>
          <a:solidFill>
            <a:srgbClr val="000000"/>
          </a:solidFill>
        </p:spPr>
        <p:txBody>
          <a:bodyPr wrap="square" lIns="0" tIns="0" rIns="0" bIns="0" rtlCol="0"/>
          <a:lstStyle/>
          <a:p>
            <a:endParaRPr sz="1227"/>
          </a:p>
        </p:txBody>
      </p:sp>
      <p:sp>
        <p:nvSpPr>
          <p:cNvPr id="35" name="object 35"/>
          <p:cNvSpPr txBox="1"/>
          <p:nvPr/>
        </p:nvSpPr>
        <p:spPr>
          <a:xfrm>
            <a:off x="6745691" y="2420801"/>
            <a:ext cx="1453428" cy="134612"/>
          </a:xfrm>
          <a:prstGeom prst="rect">
            <a:avLst/>
          </a:prstGeom>
        </p:spPr>
        <p:txBody>
          <a:bodyPr vert="horz" wrap="square" lIns="0" tIns="8659" rIns="0" bIns="0" rtlCol="0">
            <a:spAutoFit/>
          </a:bodyPr>
          <a:lstStyle/>
          <a:p>
            <a:pPr marL="8659">
              <a:spcBef>
                <a:spcPts val="68"/>
              </a:spcBef>
            </a:pPr>
            <a:r>
              <a:rPr sz="818" b="1" dirty="0">
                <a:latin typeface="Times New Roman"/>
                <a:cs typeface="Times New Roman"/>
              </a:rPr>
              <a:t>Boundary </a:t>
            </a:r>
            <a:r>
              <a:rPr sz="818" b="1" spc="-3" dirty="0">
                <a:latin typeface="Times New Roman"/>
                <a:cs typeface="Times New Roman"/>
              </a:rPr>
              <a:t>County</a:t>
            </a:r>
            <a:r>
              <a:rPr sz="818" b="1" spc="-44" dirty="0">
                <a:latin typeface="Times New Roman"/>
                <a:cs typeface="Times New Roman"/>
              </a:rPr>
              <a:t> </a:t>
            </a:r>
            <a:r>
              <a:rPr sz="818" b="1" spc="-3" dirty="0">
                <a:latin typeface="Times New Roman"/>
                <a:cs typeface="Times New Roman"/>
              </a:rPr>
              <a:t>Measurement</a:t>
            </a:r>
            <a:endParaRPr sz="818">
              <a:latin typeface="Times New Roman"/>
              <a:cs typeface="Times New Roman"/>
            </a:endParaRPr>
          </a:p>
        </p:txBody>
      </p:sp>
      <p:sp>
        <p:nvSpPr>
          <p:cNvPr id="36" name="object 36"/>
          <p:cNvSpPr txBox="1"/>
          <p:nvPr/>
        </p:nvSpPr>
        <p:spPr>
          <a:xfrm>
            <a:off x="6060931" y="5345443"/>
            <a:ext cx="2298556" cy="239576"/>
          </a:xfrm>
          <a:prstGeom prst="rect">
            <a:avLst/>
          </a:prstGeom>
        </p:spPr>
        <p:txBody>
          <a:bodyPr vert="horz" wrap="square" lIns="0" tIns="8659" rIns="0" bIns="0" rtlCol="0">
            <a:spAutoFit/>
          </a:bodyPr>
          <a:lstStyle/>
          <a:p>
            <a:pPr marL="8659">
              <a:lnSpc>
                <a:spcPts val="924"/>
              </a:lnSpc>
              <a:spcBef>
                <a:spcPts val="68"/>
              </a:spcBef>
            </a:pPr>
            <a:r>
              <a:rPr sz="818" spc="-3" dirty="0">
                <a:latin typeface="Times New Roman"/>
                <a:cs typeface="Times New Roman"/>
              </a:rPr>
              <a:t>For </a:t>
            </a:r>
            <a:r>
              <a:rPr sz="818" dirty="0">
                <a:latin typeface="Times New Roman"/>
                <a:cs typeface="Times New Roman"/>
              </a:rPr>
              <a:t>more </a:t>
            </a:r>
            <a:r>
              <a:rPr sz="818" spc="-3" dirty="0">
                <a:latin typeface="Times New Roman"/>
                <a:cs typeface="Times New Roman"/>
              </a:rPr>
              <a:t>information </a:t>
            </a:r>
            <a:r>
              <a:rPr sz="818" dirty="0">
                <a:latin typeface="Times New Roman"/>
                <a:cs typeface="Times New Roman"/>
              </a:rPr>
              <a:t>go to: </a:t>
            </a:r>
            <a:r>
              <a:rPr sz="818" spc="-3" dirty="0">
                <a:latin typeface="Times New Roman"/>
                <a:cs typeface="Times New Roman"/>
              </a:rPr>
              <a:t>TeamsWin.net,</a:t>
            </a:r>
            <a:r>
              <a:rPr sz="818" spc="106" dirty="0">
                <a:latin typeface="Times New Roman"/>
                <a:cs typeface="Times New Roman"/>
              </a:rPr>
              <a:t> </a:t>
            </a:r>
            <a:r>
              <a:rPr sz="818" spc="-3" dirty="0">
                <a:latin typeface="Times New Roman"/>
                <a:cs typeface="Times New Roman"/>
              </a:rPr>
              <a:t>Down-</a:t>
            </a:r>
            <a:endParaRPr sz="818">
              <a:latin typeface="Times New Roman"/>
              <a:cs typeface="Times New Roman"/>
            </a:endParaRPr>
          </a:p>
          <a:p>
            <a:pPr marL="8659">
              <a:lnSpc>
                <a:spcPts val="924"/>
              </a:lnSpc>
            </a:pPr>
            <a:r>
              <a:rPr sz="818" dirty="0">
                <a:latin typeface="Times New Roman"/>
                <a:cs typeface="Times New Roman"/>
              </a:rPr>
              <a:t>loads, 12 </a:t>
            </a:r>
            <a:r>
              <a:rPr sz="818" spc="-3" dirty="0">
                <a:latin typeface="Times New Roman"/>
                <a:cs typeface="Times New Roman"/>
              </a:rPr>
              <a:t>TeamsWin </a:t>
            </a:r>
            <a:r>
              <a:rPr sz="818" dirty="0">
                <a:latin typeface="Times New Roman"/>
                <a:cs typeface="Times New Roman"/>
              </a:rPr>
              <a:t>3D</a:t>
            </a:r>
            <a:r>
              <a:rPr sz="818" spc="-7" dirty="0">
                <a:latin typeface="Times New Roman"/>
                <a:cs typeface="Times New Roman"/>
              </a:rPr>
              <a:t> </a:t>
            </a:r>
            <a:r>
              <a:rPr sz="818" spc="-3" dirty="0">
                <a:latin typeface="Times New Roman"/>
                <a:cs typeface="Times New Roman"/>
              </a:rPr>
              <a:t>Production</a:t>
            </a:r>
            <a:endParaRPr sz="818">
              <a:latin typeface="Times New Roman"/>
              <a:cs typeface="Times New Roman"/>
            </a:endParaRPr>
          </a:p>
        </p:txBody>
      </p:sp>
      <p:sp>
        <p:nvSpPr>
          <p:cNvPr id="37" name="object 37"/>
          <p:cNvSpPr txBox="1"/>
          <p:nvPr/>
        </p:nvSpPr>
        <p:spPr>
          <a:xfrm>
            <a:off x="6060931" y="5686525"/>
            <a:ext cx="2296391" cy="255751"/>
          </a:xfrm>
          <a:prstGeom prst="rect">
            <a:avLst/>
          </a:prstGeom>
        </p:spPr>
        <p:txBody>
          <a:bodyPr vert="horz" wrap="square" lIns="0" tIns="24678" rIns="0" bIns="0" rtlCol="0">
            <a:spAutoFit/>
          </a:bodyPr>
          <a:lstStyle/>
          <a:p>
            <a:pPr marL="8659" marR="3464">
              <a:lnSpc>
                <a:spcPts val="866"/>
              </a:lnSpc>
              <a:spcBef>
                <a:spcPts val="194"/>
              </a:spcBef>
            </a:pPr>
            <a:r>
              <a:rPr sz="818" spc="-7" dirty="0">
                <a:latin typeface="Times New Roman"/>
                <a:cs typeface="Times New Roman"/>
              </a:rPr>
              <a:t>If you </a:t>
            </a:r>
            <a:r>
              <a:rPr sz="818" dirty="0">
                <a:latin typeface="Times New Roman"/>
                <a:cs typeface="Times New Roman"/>
              </a:rPr>
              <a:t>are </a:t>
            </a:r>
            <a:r>
              <a:rPr sz="818" spc="-3" dirty="0">
                <a:latin typeface="Times New Roman"/>
                <a:cs typeface="Times New Roman"/>
              </a:rPr>
              <a:t>interested, please email </a:t>
            </a:r>
            <a:r>
              <a:rPr sz="818" dirty="0">
                <a:latin typeface="Times New Roman"/>
                <a:cs typeface="Times New Roman"/>
              </a:rPr>
              <a:t>me. I </a:t>
            </a:r>
            <a:r>
              <a:rPr sz="818" spc="-3" dirty="0">
                <a:latin typeface="Times New Roman"/>
                <a:cs typeface="Times New Roman"/>
              </a:rPr>
              <a:t>will call </a:t>
            </a:r>
            <a:r>
              <a:rPr sz="818" spc="-7" dirty="0">
                <a:latin typeface="Times New Roman"/>
                <a:cs typeface="Times New Roman"/>
              </a:rPr>
              <a:t>you  </a:t>
            </a:r>
            <a:r>
              <a:rPr sz="818" spc="-3" dirty="0">
                <a:latin typeface="Times New Roman"/>
                <a:cs typeface="Times New Roman"/>
              </a:rPr>
              <a:t>and </a:t>
            </a:r>
            <a:r>
              <a:rPr sz="818" dirty="0">
                <a:latin typeface="Times New Roman"/>
                <a:cs typeface="Times New Roman"/>
              </a:rPr>
              <a:t>put </a:t>
            </a:r>
            <a:r>
              <a:rPr sz="818" spc="-7" dirty="0">
                <a:latin typeface="Times New Roman"/>
                <a:cs typeface="Times New Roman"/>
              </a:rPr>
              <a:t>you </a:t>
            </a:r>
            <a:r>
              <a:rPr sz="818" dirty="0">
                <a:latin typeface="Times New Roman"/>
                <a:cs typeface="Times New Roman"/>
              </a:rPr>
              <a:t>on the mailing</a:t>
            </a:r>
            <a:r>
              <a:rPr sz="818" spc="3" dirty="0">
                <a:latin typeface="Times New Roman"/>
                <a:cs typeface="Times New Roman"/>
              </a:rPr>
              <a:t> </a:t>
            </a:r>
            <a:r>
              <a:rPr sz="818" spc="-3" dirty="0">
                <a:latin typeface="Times New Roman"/>
                <a:cs typeface="Times New Roman"/>
              </a:rPr>
              <a:t>list.</a:t>
            </a:r>
            <a:endParaRPr sz="818">
              <a:latin typeface="Times New Roman"/>
              <a:cs typeface="Times New Roman"/>
            </a:endParaRPr>
          </a:p>
        </p:txBody>
      </p:sp>
      <p:sp>
        <p:nvSpPr>
          <p:cNvPr id="38" name="object 38"/>
          <p:cNvSpPr txBox="1"/>
          <p:nvPr/>
        </p:nvSpPr>
        <p:spPr>
          <a:xfrm>
            <a:off x="3448655" y="459032"/>
            <a:ext cx="4249449" cy="905540"/>
          </a:xfrm>
          <a:prstGeom prst="rect">
            <a:avLst/>
          </a:prstGeom>
        </p:spPr>
        <p:txBody>
          <a:bodyPr vert="horz" wrap="square" lIns="0" tIns="8226" rIns="0" bIns="0" rtlCol="0">
            <a:spAutoFit/>
          </a:bodyPr>
          <a:lstStyle/>
          <a:p>
            <a:pPr marL="4329" algn="ctr">
              <a:spcBef>
                <a:spcPts val="65"/>
              </a:spcBef>
            </a:pPr>
            <a:r>
              <a:rPr sz="682" b="1" spc="-3" dirty="0">
                <a:latin typeface="Courier New"/>
                <a:cs typeface="Courier New"/>
              </a:rPr>
              <a:t>TeamsWin Database</a:t>
            </a:r>
            <a:r>
              <a:rPr sz="682" b="1" dirty="0">
                <a:latin typeface="Courier New"/>
                <a:cs typeface="Courier New"/>
              </a:rPr>
              <a:t> </a:t>
            </a:r>
            <a:r>
              <a:rPr sz="682" b="1" spc="-3" dirty="0">
                <a:latin typeface="Courier New"/>
                <a:cs typeface="Courier New"/>
              </a:rPr>
              <a:t>Services</a:t>
            </a:r>
            <a:endParaRPr sz="682" dirty="0">
              <a:latin typeface="Courier New"/>
              <a:cs typeface="Courier New"/>
            </a:endParaRPr>
          </a:p>
          <a:p>
            <a:pPr>
              <a:spcBef>
                <a:spcPts val="7"/>
              </a:spcBef>
            </a:pPr>
            <a:endParaRPr sz="784" dirty="0">
              <a:latin typeface="Courier New"/>
              <a:cs typeface="Courier New"/>
            </a:endParaRPr>
          </a:p>
          <a:p>
            <a:pPr marL="1775932">
              <a:spcBef>
                <a:spcPts val="3"/>
              </a:spcBef>
            </a:pPr>
            <a:r>
              <a:rPr sz="955" spc="-3" dirty="0">
                <a:latin typeface="Arial"/>
                <a:cs typeface="Arial"/>
              </a:rPr>
              <a:t>High-tech Fabrication</a:t>
            </a:r>
            <a:r>
              <a:rPr sz="955" spc="3" dirty="0">
                <a:latin typeface="Arial"/>
                <a:cs typeface="Arial"/>
              </a:rPr>
              <a:t> </a:t>
            </a:r>
            <a:r>
              <a:rPr sz="955" spc="-3" dirty="0">
                <a:latin typeface="Arial"/>
                <a:cs typeface="Arial"/>
              </a:rPr>
              <a:t>Production</a:t>
            </a:r>
            <a:endParaRPr sz="955" dirty="0">
              <a:latin typeface="Arial"/>
              <a:cs typeface="Arial"/>
            </a:endParaRPr>
          </a:p>
          <a:p>
            <a:pPr marL="1529588">
              <a:spcBef>
                <a:spcPts val="375"/>
              </a:spcBef>
            </a:pPr>
            <a:r>
              <a:rPr sz="545" spc="-3" dirty="0">
                <a:latin typeface="Times New Roman"/>
                <a:cs typeface="Times New Roman"/>
              </a:rPr>
              <a:t>(Note: </a:t>
            </a:r>
            <a:r>
              <a:rPr sz="545" dirty="0">
                <a:latin typeface="Times New Roman"/>
                <a:cs typeface="Times New Roman"/>
              </a:rPr>
              <a:t>to </a:t>
            </a:r>
            <a:r>
              <a:rPr sz="545" spc="-3" dirty="0">
                <a:latin typeface="Times New Roman"/>
                <a:cs typeface="Times New Roman"/>
              </a:rPr>
              <a:t>see latest version please refresh</a:t>
            </a:r>
            <a:r>
              <a:rPr sz="545" spc="7" dirty="0">
                <a:latin typeface="Times New Roman"/>
                <a:cs typeface="Times New Roman"/>
              </a:rPr>
              <a:t> </a:t>
            </a:r>
            <a:r>
              <a:rPr sz="545" spc="-3" dirty="0">
                <a:latin typeface="Times New Roman"/>
                <a:cs typeface="Times New Roman"/>
              </a:rPr>
              <a:t>browser.)</a:t>
            </a:r>
            <a:endParaRPr sz="545" dirty="0">
              <a:latin typeface="Times New Roman"/>
              <a:cs typeface="Times New Roman"/>
            </a:endParaRPr>
          </a:p>
          <a:p>
            <a:pPr marL="1229124">
              <a:spcBef>
                <a:spcPts val="487"/>
              </a:spcBef>
              <a:tabLst>
                <a:tab pos="2432273" algn="l"/>
                <a:tab pos="3628928" algn="l"/>
              </a:tabLst>
            </a:pPr>
            <a:r>
              <a:rPr sz="682" spc="-3" dirty="0">
                <a:latin typeface="Times New Roman"/>
                <a:cs typeface="Times New Roman"/>
              </a:rPr>
              <a:t>Shared</a:t>
            </a:r>
            <a:r>
              <a:rPr sz="682" spc="14" dirty="0">
                <a:latin typeface="Times New Roman"/>
                <a:cs typeface="Times New Roman"/>
              </a:rPr>
              <a:t> </a:t>
            </a:r>
            <a:r>
              <a:rPr sz="682" spc="-3" dirty="0">
                <a:latin typeface="Times New Roman"/>
                <a:cs typeface="Times New Roman"/>
              </a:rPr>
              <a:t>High-Tech</a:t>
            </a:r>
            <a:r>
              <a:rPr sz="682" spc="10" dirty="0">
                <a:latin typeface="Times New Roman"/>
                <a:cs typeface="Times New Roman"/>
              </a:rPr>
              <a:t> </a:t>
            </a:r>
            <a:r>
              <a:rPr sz="682" spc="-3" dirty="0">
                <a:latin typeface="Times New Roman"/>
                <a:cs typeface="Times New Roman"/>
              </a:rPr>
              <a:t>Fabrication	Shared Shipping</a:t>
            </a:r>
            <a:r>
              <a:rPr sz="682" spc="20" dirty="0">
                <a:latin typeface="Times New Roman"/>
                <a:cs typeface="Times New Roman"/>
              </a:rPr>
              <a:t> </a:t>
            </a:r>
            <a:r>
              <a:rPr sz="682" spc="-3" dirty="0">
                <a:latin typeface="Times New Roman"/>
                <a:cs typeface="Times New Roman"/>
              </a:rPr>
              <a:t>and</a:t>
            </a:r>
            <a:r>
              <a:rPr sz="682" spc="10" dirty="0">
                <a:latin typeface="Times New Roman"/>
                <a:cs typeface="Times New Roman"/>
              </a:rPr>
              <a:t> </a:t>
            </a:r>
            <a:r>
              <a:rPr sz="682" spc="-3" dirty="0">
                <a:latin typeface="Times New Roman"/>
                <a:cs typeface="Times New Roman"/>
              </a:rPr>
              <a:t>Receiving	Shared</a:t>
            </a:r>
            <a:r>
              <a:rPr sz="682" spc="-7" dirty="0">
                <a:latin typeface="Times New Roman"/>
                <a:cs typeface="Times New Roman"/>
              </a:rPr>
              <a:t> </a:t>
            </a:r>
            <a:r>
              <a:rPr sz="682" spc="-3" dirty="0">
                <a:latin typeface="Times New Roman"/>
                <a:cs typeface="Times New Roman"/>
              </a:rPr>
              <a:t>Website</a:t>
            </a:r>
            <a:endParaRPr sz="682" dirty="0">
              <a:latin typeface="Times New Roman"/>
              <a:cs typeface="Times New Roman"/>
            </a:endParaRPr>
          </a:p>
          <a:p>
            <a:pPr>
              <a:spcBef>
                <a:spcPts val="37"/>
              </a:spcBef>
            </a:pPr>
            <a:endParaRPr sz="750" dirty="0">
              <a:latin typeface="Times New Roman"/>
              <a:cs typeface="Times New Roman"/>
            </a:endParaRPr>
          </a:p>
          <a:p>
            <a:pPr marL="1229124">
              <a:tabLst>
                <a:tab pos="2432273" algn="l"/>
                <a:tab pos="3628928" algn="l"/>
              </a:tabLst>
            </a:pPr>
            <a:r>
              <a:rPr sz="682" spc="-3" dirty="0">
                <a:latin typeface="Times New Roman"/>
                <a:cs typeface="Times New Roman"/>
              </a:rPr>
              <a:t>Shared</a:t>
            </a:r>
            <a:r>
              <a:rPr sz="682" spc="7" dirty="0">
                <a:latin typeface="Times New Roman"/>
                <a:cs typeface="Times New Roman"/>
              </a:rPr>
              <a:t> </a:t>
            </a:r>
            <a:r>
              <a:rPr sz="682" spc="-3" dirty="0">
                <a:latin typeface="Times New Roman"/>
                <a:cs typeface="Times New Roman"/>
              </a:rPr>
              <a:t>Amazon	Shared</a:t>
            </a:r>
            <a:r>
              <a:rPr sz="682" spc="7" dirty="0">
                <a:latin typeface="Times New Roman"/>
                <a:cs typeface="Times New Roman"/>
              </a:rPr>
              <a:t> </a:t>
            </a:r>
            <a:r>
              <a:rPr sz="682" dirty="0">
                <a:latin typeface="Times New Roman"/>
                <a:cs typeface="Times New Roman"/>
              </a:rPr>
              <a:t>E-bay	</a:t>
            </a:r>
            <a:r>
              <a:rPr sz="682" spc="-3" dirty="0">
                <a:latin typeface="Times New Roman"/>
                <a:cs typeface="Times New Roman"/>
              </a:rPr>
              <a:t>Shared</a:t>
            </a:r>
            <a:r>
              <a:rPr sz="682" spc="-34" dirty="0">
                <a:latin typeface="Times New Roman"/>
                <a:cs typeface="Times New Roman"/>
              </a:rPr>
              <a:t> </a:t>
            </a:r>
            <a:r>
              <a:rPr sz="682" spc="-3" dirty="0">
                <a:latin typeface="Times New Roman"/>
                <a:cs typeface="Times New Roman"/>
              </a:rPr>
              <a:t>Storefront</a:t>
            </a:r>
            <a:endParaRPr sz="682" dirty="0">
              <a:latin typeface="Times New Roman"/>
              <a:cs typeface="Times New Roman"/>
            </a:endParaRPr>
          </a:p>
        </p:txBody>
      </p:sp>
      <p:sp>
        <p:nvSpPr>
          <p:cNvPr id="76" name="Rectangle 75">
            <a:extLst>
              <a:ext uri="{FF2B5EF4-FFF2-40B4-BE49-F238E27FC236}">
                <a16:creationId xmlns:a16="http://schemas.microsoft.com/office/drawing/2014/main" id="{43391AB0-A63A-4E66-9C38-8105F1C916F2}"/>
              </a:ext>
            </a:extLst>
          </p:cNvPr>
          <p:cNvSpPr/>
          <p:nvPr/>
        </p:nvSpPr>
        <p:spPr>
          <a:xfrm>
            <a:off x="1031138" y="2395282"/>
            <a:ext cx="2169825" cy="646331"/>
          </a:xfrm>
          <a:prstGeom prst="rect">
            <a:avLst/>
          </a:prstGeom>
        </p:spPr>
        <p:txBody>
          <a:bodyPr wrap="none">
            <a:spAutoFit/>
          </a:bodyPr>
          <a:lstStyle/>
          <a:p>
            <a:r>
              <a:rPr lang="en-US" dirty="0"/>
              <a:t>TeamsWin High Tech </a:t>
            </a:r>
          </a:p>
          <a:p>
            <a:pPr algn="ctr"/>
            <a:r>
              <a:rPr lang="en-US" dirty="0"/>
              <a:t>Summary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211</TotalTime>
  <Words>741</Words>
  <Application>Microsoft Office PowerPoint</Application>
  <PresentationFormat>Widescreen</PresentationFormat>
  <Paragraphs>66</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Arial Black</vt:lpstr>
      <vt:lpstr>Calibri</vt:lpstr>
      <vt:lpstr>Calibri Light</vt:lpstr>
      <vt:lpstr>Courier New</vt:lpstr>
      <vt:lpstr>Times New Roman</vt:lpstr>
      <vt:lpstr>Office Theme</vt:lpstr>
      <vt:lpstr>Attention Industrial Designers</vt:lpstr>
      <vt:lpstr>TeamsWin High Tech</vt:lpstr>
      <vt:lpstr>You provide the numerical design</vt:lpstr>
      <vt:lpstr>TeamsWin High Tech provides   Just In Time Profit</vt:lpstr>
      <vt:lpstr>Plus Machine Sharing</vt:lpstr>
      <vt:lpstr>Contact Information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TeamsWin High Tech</dc:title>
  <dc:creator>Bob Pace</dc:creator>
  <cp:lastModifiedBy>Bob Pace</cp:lastModifiedBy>
  <cp:revision>9</cp:revision>
  <dcterms:created xsi:type="dcterms:W3CDTF">2020-04-09T19:04:45Z</dcterms:created>
  <dcterms:modified xsi:type="dcterms:W3CDTF">2020-04-14T01:34:42Z</dcterms:modified>
</cp:coreProperties>
</file>